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433" r:id="rId2"/>
    <p:sldId id="307" r:id="rId3"/>
    <p:sldId id="390" r:id="rId4"/>
    <p:sldId id="308" r:id="rId5"/>
    <p:sldId id="388" r:id="rId6"/>
    <p:sldId id="391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92" r:id="rId22"/>
    <p:sldId id="323" r:id="rId23"/>
    <p:sldId id="325" r:id="rId24"/>
    <p:sldId id="327" r:id="rId25"/>
    <p:sldId id="324" r:id="rId26"/>
    <p:sldId id="393" r:id="rId27"/>
    <p:sldId id="394" r:id="rId28"/>
    <p:sldId id="395" r:id="rId29"/>
    <p:sldId id="328" r:id="rId30"/>
    <p:sldId id="396" r:id="rId31"/>
    <p:sldId id="397" r:id="rId32"/>
    <p:sldId id="329" r:id="rId33"/>
    <p:sldId id="330" r:id="rId34"/>
    <p:sldId id="331" r:id="rId35"/>
    <p:sldId id="332" r:id="rId36"/>
    <p:sldId id="326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257" r:id="rId49"/>
    <p:sldId id="259" r:id="rId50"/>
    <p:sldId id="398" r:id="rId51"/>
    <p:sldId id="260" r:id="rId52"/>
    <p:sldId id="399" r:id="rId53"/>
    <p:sldId id="400" r:id="rId54"/>
    <p:sldId id="401" r:id="rId55"/>
    <p:sldId id="402" r:id="rId56"/>
    <p:sldId id="403" r:id="rId57"/>
    <p:sldId id="423" r:id="rId58"/>
    <p:sldId id="424" r:id="rId59"/>
    <p:sldId id="425" r:id="rId60"/>
    <p:sldId id="426" r:id="rId61"/>
    <p:sldId id="427" r:id="rId62"/>
    <p:sldId id="428" r:id="rId63"/>
    <p:sldId id="429" r:id="rId64"/>
    <p:sldId id="430" r:id="rId65"/>
    <p:sldId id="431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B9A4E-2983-4BDB-8C6D-1444AE39B25A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1D5FB-DBD7-49E3-8647-BC2EDD8972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72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40265" y="317390"/>
            <a:ext cx="7311467" cy="488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74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477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6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4549">
              <a:lnSpc>
                <a:spcPts val="1419"/>
              </a:lnSpc>
            </a:pPr>
            <a:fld id="{81D60167-4931-47E6-BA6A-407CBD079E47}" type="slidenum">
              <a:rPr lang="en-IN" spc="14" smtClean="0"/>
              <a:pPr marL="34549">
                <a:lnSpc>
                  <a:spcPts val="1419"/>
                </a:lnSpc>
              </a:pPr>
              <a:t>‹#›</a:t>
            </a:fld>
            <a:endParaRPr lang="en-IN" spc="14" dirty="0"/>
          </a:p>
        </p:txBody>
      </p:sp>
    </p:spTree>
    <p:extLst>
      <p:ext uri="{BB962C8B-B14F-4D97-AF65-F5344CB8AC3E}">
        <p14:creationId xmlns:p14="http://schemas.microsoft.com/office/powerpoint/2010/main" val="31404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55558" y="74166"/>
            <a:ext cx="7480881" cy="488467"/>
          </a:xfrm>
        </p:spPr>
        <p:txBody>
          <a:bodyPr lIns="0" tIns="0" rIns="0" bIns="0"/>
          <a:lstStyle>
            <a:lvl1pPr>
              <a:defRPr sz="3174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12766" y="1922683"/>
            <a:ext cx="8366466" cy="432554"/>
          </a:xfrm>
        </p:spPr>
        <p:txBody>
          <a:bodyPr lIns="0" tIns="0" rIns="0" bIns="0"/>
          <a:lstStyle>
            <a:lvl1pPr>
              <a:defRPr sz="2811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6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4549">
              <a:lnSpc>
                <a:spcPts val="1419"/>
              </a:lnSpc>
            </a:pPr>
            <a:fld id="{81D60167-4931-47E6-BA6A-407CBD079E47}" type="slidenum">
              <a:rPr lang="en-IN" spc="14" smtClean="0"/>
              <a:pPr marL="34549">
                <a:lnSpc>
                  <a:spcPts val="1419"/>
                </a:lnSpc>
              </a:pPr>
              <a:t>‹#›</a:t>
            </a:fld>
            <a:endParaRPr lang="en-IN" spc="14" dirty="0"/>
          </a:p>
        </p:txBody>
      </p:sp>
    </p:spTree>
    <p:extLst>
      <p:ext uri="{BB962C8B-B14F-4D97-AF65-F5344CB8AC3E}">
        <p14:creationId xmlns:p14="http://schemas.microsoft.com/office/powerpoint/2010/main" val="3403229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55558" y="74166"/>
            <a:ext cx="7480881" cy="488467"/>
          </a:xfrm>
        </p:spPr>
        <p:txBody>
          <a:bodyPr lIns="0" tIns="0" rIns="0" bIns="0"/>
          <a:lstStyle>
            <a:lvl1pPr>
              <a:defRPr sz="3174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7340"/>
            <a:ext cx="5303520" cy="477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1" y="1577340"/>
            <a:ext cx="5303520" cy="477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6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4549">
              <a:lnSpc>
                <a:spcPts val="1419"/>
              </a:lnSpc>
            </a:pPr>
            <a:fld id="{81D60167-4931-47E6-BA6A-407CBD079E47}" type="slidenum">
              <a:rPr lang="en-IN" spc="14" smtClean="0"/>
              <a:pPr marL="34549">
                <a:lnSpc>
                  <a:spcPts val="1419"/>
                </a:lnSpc>
              </a:pPr>
              <a:t>‹#›</a:t>
            </a:fld>
            <a:endParaRPr lang="en-IN" spc="14" dirty="0"/>
          </a:p>
        </p:txBody>
      </p:sp>
    </p:spTree>
    <p:extLst>
      <p:ext uri="{BB962C8B-B14F-4D97-AF65-F5344CB8AC3E}">
        <p14:creationId xmlns:p14="http://schemas.microsoft.com/office/powerpoint/2010/main" val="213829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55558" y="74166"/>
            <a:ext cx="7480881" cy="488467"/>
          </a:xfrm>
        </p:spPr>
        <p:txBody>
          <a:bodyPr lIns="0" tIns="0" rIns="0" bIns="0"/>
          <a:lstStyle>
            <a:lvl1pPr>
              <a:defRPr sz="3174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6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4549">
              <a:lnSpc>
                <a:spcPts val="1419"/>
              </a:lnSpc>
            </a:pPr>
            <a:fld id="{81D60167-4931-47E6-BA6A-407CBD079E47}" type="slidenum">
              <a:rPr lang="en-IN" spc="14" smtClean="0"/>
              <a:pPr marL="34549">
                <a:lnSpc>
                  <a:spcPts val="1419"/>
                </a:lnSpc>
              </a:pPr>
              <a:t>‹#›</a:t>
            </a:fld>
            <a:endParaRPr lang="en-IN" spc="14" dirty="0"/>
          </a:p>
        </p:txBody>
      </p:sp>
    </p:spTree>
    <p:extLst>
      <p:ext uri="{BB962C8B-B14F-4D97-AF65-F5344CB8AC3E}">
        <p14:creationId xmlns:p14="http://schemas.microsoft.com/office/powerpoint/2010/main" val="1748269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6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4549">
              <a:lnSpc>
                <a:spcPts val="1419"/>
              </a:lnSpc>
            </a:pPr>
            <a:fld id="{81D60167-4931-47E6-BA6A-407CBD079E47}" type="slidenum">
              <a:rPr lang="en-IN" spc="14" smtClean="0"/>
              <a:pPr marL="34549">
                <a:lnSpc>
                  <a:spcPts val="1419"/>
                </a:lnSpc>
              </a:pPr>
              <a:t>‹#›</a:t>
            </a:fld>
            <a:endParaRPr lang="en-IN" spc="14" dirty="0"/>
          </a:p>
        </p:txBody>
      </p:sp>
    </p:spTree>
    <p:extLst>
      <p:ext uri="{BB962C8B-B14F-4D97-AF65-F5344CB8AC3E}">
        <p14:creationId xmlns:p14="http://schemas.microsoft.com/office/powerpoint/2010/main" val="1280956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21ADC-4D40-4761-BC0E-97B36BF9E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5595"/>
            <a:ext cx="9144000" cy="734368"/>
          </a:xfrm>
        </p:spPr>
        <p:txBody>
          <a:bodyPr anchor="b"/>
          <a:lstStyle>
            <a:lvl1pPr algn="ctr">
              <a:defRPr sz="4772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480E9-0F95-442A-81EB-A581BCD1CC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93745"/>
          </a:xfrm>
        </p:spPr>
        <p:txBody>
          <a:bodyPr/>
          <a:lstStyle>
            <a:lvl1pPr marL="0" indent="0" algn="ctr">
              <a:buNone/>
              <a:defRPr sz="1909"/>
            </a:lvl1pPr>
            <a:lvl2pPr marL="363636" indent="0" algn="ctr">
              <a:buNone/>
              <a:defRPr sz="1591"/>
            </a:lvl2pPr>
            <a:lvl3pPr marL="727272" indent="0" algn="ctr">
              <a:buNone/>
              <a:defRPr sz="1432"/>
            </a:lvl3pPr>
            <a:lvl4pPr marL="1090908" indent="0" algn="ctr">
              <a:buNone/>
              <a:defRPr sz="1272"/>
            </a:lvl4pPr>
            <a:lvl5pPr marL="1454543" indent="0" algn="ctr">
              <a:buNone/>
              <a:defRPr sz="1272"/>
            </a:lvl5pPr>
            <a:lvl6pPr marL="1818180" indent="0" algn="ctr">
              <a:buNone/>
              <a:defRPr sz="1272"/>
            </a:lvl6pPr>
            <a:lvl7pPr marL="2181816" indent="0" algn="ctr">
              <a:buNone/>
              <a:defRPr sz="1272"/>
            </a:lvl7pPr>
            <a:lvl8pPr marL="2545452" indent="0" algn="ctr">
              <a:buNone/>
              <a:defRPr sz="1272"/>
            </a:lvl8pPr>
            <a:lvl9pPr marL="2909088" indent="0" algn="ctr">
              <a:buNone/>
              <a:defRPr sz="127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349D2-56DE-44DF-A873-C79B7CA1CF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77940"/>
            <a:ext cx="2804160" cy="276999"/>
          </a:xfrm>
        </p:spPr>
        <p:txBody>
          <a:bodyPr/>
          <a:lstStyle/>
          <a:p>
            <a:fld id="{37B22E30-9D86-4DD9-B171-9EA431C5869A}" type="datetime1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5FAB2-B34A-4DE6-B092-D01F102B3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A262A-03F4-4D2D-9FFE-33D6DEE46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9099" y="6313463"/>
            <a:ext cx="312764" cy="209319"/>
          </a:xfrm>
        </p:spPr>
        <p:txBody>
          <a:bodyPr/>
          <a:lstStyle/>
          <a:p>
            <a:fld id="{7E132DDD-DB3B-4E90-B978-AE4F0C4FF1F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650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55558" y="74166"/>
            <a:ext cx="7480881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12766" y="1922683"/>
            <a:ext cx="8366466" cy="477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99099" y="6313463"/>
            <a:ext cx="31276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6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4549">
              <a:lnSpc>
                <a:spcPts val="1419"/>
              </a:lnSpc>
            </a:pPr>
            <a:fld id="{81D60167-4931-47E6-BA6A-407CBD079E47}" type="slidenum">
              <a:rPr lang="en-IN" spc="14" smtClean="0"/>
              <a:pPr marL="34549">
                <a:lnSpc>
                  <a:spcPts val="1419"/>
                </a:lnSpc>
              </a:pPr>
              <a:t>‹#›</a:t>
            </a:fld>
            <a:endParaRPr lang="en-IN" spc="14" dirty="0"/>
          </a:p>
        </p:txBody>
      </p:sp>
    </p:spTree>
    <p:extLst>
      <p:ext uri="{BB962C8B-B14F-4D97-AF65-F5344CB8AC3E}">
        <p14:creationId xmlns:p14="http://schemas.microsoft.com/office/powerpoint/2010/main" val="655250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14589">
        <a:defRPr>
          <a:latin typeface="+mn-lt"/>
          <a:ea typeface="+mn-ea"/>
          <a:cs typeface="+mn-cs"/>
        </a:defRPr>
      </a:lvl2pPr>
      <a:lvl3pPr marL="829178">
        <a:defRPr>
          <a:latin typeface="+mn-lt"/>
          <a:ea typeface="+mn-ea"/>
          <a:cs typeface="+mn-cs"/>
        </a:defRPr>
      </a:lvl3pPr>
      <a:lvl4pPr marL="1243767">
        <a:defRPr>
          <a:latin typeface="+mn-lt"/>
          <a:ea typeface="+mn-ea"/>
          <a:cs typeface="+mn-cs"/>
        </a:defRPr>
      </a:lvl4pPr>
      <a:lvl5pPr marL="1658356">
        <a:defRPr>
          <a:latin typeface="+mn-lt"/>
          <a:ea typeface="+mn-ea"/>
          <a:cs typeface="+mn-cs"/>
        </a:defRPr>
      </a:lvl5pPr>
      <a:lvl6pPr marL="2072945">
        <a:defRPr>
          <a:latin typeface="+mn-lt"/>
          <a:ea typeface="+mn-ea"/>
          <a:cs typeface="+mn-cs"/>
        </a:defRPr>
      </a:lvl6pPr>
      <a:lvl7pPr marL="2487534">
        <a:defRPr>
          <a:latin typeface="+mn-lt"/>
          <a:ea typeface="+mn-ea"/>
          <a:cs typeface="+mn-cs"/>
        </a:defRPr>
      </a:lvl7pPr>
      <a:lvl8pPr marL="2902123">
        <a:defRPr>
          <a:latin typeface="+mn-lt"/>
          <a:ea typeface="+mn-ea"/>
          <a:cs typeface="+mn-cs"/>
        </a:defRPr>
      </a:lvl8pPr>
      <a:lvl9pPr marL="331671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14589">
        <a:defRPr>
          <a:latin typeface="+mn-lt"/>
          <a:ea typeface="+mn-ea"/>
          <a:cs typeface="+mn-cs"/>
        </a:defRPr>
      </a:lvl2pPr>
      <a:lvl3pPr marL="829178">
        <a:defRPr>
          <a:latin typeface="+mn-lt"/>
          <a:ea typeface="+mn-ea"/>
          <a:cs typeface="+mn-cs"/>
        </a:defRPr>
      </a:lvl3pPr>
      <a:lvl4pPr marL="1243767">
        <a:defRPr>
          <a:latin typeface="+mn-lt"/>
          <a:ea typeface="+mn-ea"/>
          <a:cs typeface="+mn-cs"/>
        </a:defRPr>
      </a:lvl4pPr>
      <a:lvl5pPr marL="1658356">
        <a:defRPr>
          <a:latin typeface="+mn-lt"/>
          <a:ea typeface="+mn-ea"/>
          <a:cs typeface="+mn-cs"/>
        </a:defRPr>
      </a:lvl5pPr>
      <a:lvl6pPr marL="2072945">
        <a:defRPr>
          <a:latin typeface="+mn-lt"/>
          <a:ea typeface="+mn-ea"/>
          <a:cs typeface="+mn-cs"/>
        </a:defRPr>
      </a:lvl6pPr>
      <a:lvl7pPr marL="2487534">
        <a:defRPr>
          <a:latin typeface="+mn-lt"/>
          <a:ea typeface="+mn-ea"/>
          <a:cs typeface="+mn-cs"/>
        </a:defRPr>
      </a:lvl7pPr>
      <a:lvl8pPr marL="2902123">
        <a:defRPr>
          <a:latin typeface="+mn-lt"/>
          <a:ea typeface="+mn-ea"/>
          <a:cs typeface="+mn-cs"/>
        </a:defRPr>
      </a:lvl8pPr>
      <a:lvl9pPr marL="331671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7936" y="1340683"/>
            <a:ext cx="9175611" cy="189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14" tIns="36347" rIns="72714" bIns="36347" anchor="b" anchorCtr="0">
            <a:normAutofit fontScale="90000"/>
          </a:bodyPr>
          <a:lstStyle/>
          <a:p>
            <a:pPr rtl="0">
              <a:lnSpc>
                <a:spcPct val="90000"/>
              </a:lnSpc>
              <a:buClr>
                <a:schemeClr val="dk1"/>
              </a:buClr>
              <a:buSzPct val="100000"/>
            </a:pPr>
            <a:r>
              <a:rPr lang="en-US" sz="6620" dirty="0"/>
              <a:t>   </a:t>
            </a:r>
            <a:r>
              <a:rPr lang="en-US" sz="4806" dirty="0"/>
              <a:t>NoSQL Databases (18CS823) </a:t>
            </a:r>
            <a:br>
              <a:rPr lang="en-US" sz="6076" dirty="0"/>
            </a:br>
            <a:r>
              <a:rPr lang="en-US" sz="3990" dirty="0"/>
              <a:t>(Module 2)</a:t>
            </a:r>
            <a:br>
              <a:rPr lang="en-US" sz="3990" dirty="0"/>
            </a:b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2459706" y="2959917"/>
            <a:ext cx="7272589" cy="1316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14" tIns="36347" rIns="72714" bIns="36347" anchor="t" anchorCtr="0">
            <a:noAutofit/>
          </a:bodyPr>
          <a:lstStyle/>
          <a:p>
            <a:pPr rt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/>
              <a:t>Presenter:</a:t>
            </a:r>
            <a:endParaRPr dirty="0"/>
          </a:p>
          <a:p>
            <a:pPr rtl="0">
              <a:lnSpc>
                <a:spcPct val="90000"/>
              </a:lnSpc>
              <a:spcBef>
                <a:spcPts val="795"/>
              </a:spcBef>
              <a:buClr>
                <a:schemeClr val="dk1"/>
              </a:buClr>
              <a:buSzPts val="2400"/>
            </a:pPr>
            <a:r>
              <a:rPr lang="en-US" dirty="0"/>
              <a:t>Mrs. Ancy Thomas</a:t>
            </a:r>
            <a:endParaRPr dirty="0"/>
          </a:p>
          <a:p>
            <a:pPr rtl="0">
              <a:lnSpc>
                <a:spcPct val="90000"/>
              </a:lnSpc>
              <a:spcBef>
                <a:spcPts val="795"/>
              </a:spcBef>
              <a:buClr>
                <a:schemeClr val="dk1"/>
              </a:buClr>
              <a:buSzPts val="2400"/>
            </a:pPr>
            <a:r>
              <a:rPr lang="en-US" dirty="0"/>
              <a:t>Assistant Professor</a:t>
            </a:r>
            <a:endParaRPr dirty="0"/>
          </a:p>
          <a:p>
            <a:pPr rtl="0">
              <a:lnSpc>
                <a:spcPct val="90000"/>
              </a:lnSpc>
              <a:spcBef>
                <a:spcPts val="795"/>
              </a:spcBef>
              <a:buClr>
                <a:schemeClr val="dk1"/>
              </a:buClr>
              <a:buSzPts val="2400"/>
            </a:pPr>
            <a:r>
              <a:rPr lang="en-US" dirty="0"/>
              <a:t>Department of Computer Science and Engineering</a:t>
            </a:r>
            <a:endParaRPr dirty="0"/>
          </a:p>
          <a:p>
            <a:pPr rtl="0">
              <a:lnSpc>
                <a:spcPct val="90000"/>
              </a:lnSpc>
              <a:spcBef>
                <a:spcPts val="795"/>
              </a:spcBef>
              <a:buClr>
                <a:schemeClr val="dk1"/>
              </a:buClr>
              <a:buSzPts val="2400"/>
            </a:pPr>
            <a:r>
              <a:rPr lang="en-US" dirty="0"/>
              <a:t>Acharya Institute of Technology</a:t>
            </a:r>
            <a:endParaRPr dirty="0"/>
          </a:p>
          <a:p>
            <a:pPr rtl="0">
              <a:lnSpc>
                <a:spcPct val="90000"/>
              </a:lnSpc>
              <a:spcBef>
                <a:spcPts val="795"/>
              </a:spcBef>
              <a:buClr>
                <a:schemeClr val="dk1"/>
              </a:buClr>
              <a:buSzPts val="2400"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AAC07-3E2D-37D3-D274-34101CB2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98" y="250482"/>
            <a:ext cx="902870" cy="10902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379" y="499811"/>
            <a:ext cx="4759717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spc="5" dirty="0"/>
              <a:t>Master-slave</a:t>
            </a:r>
            <a:r>
              <a:rPr sz="3582" spc="9" dirty="0"/>
              <a:t> </a:t>
            </a:r>
            <a:r>
              <a:rPr sz="3582" dirty="0"/>
              <a:t>replication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09460" y="128522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9461" y="1475479"/>
            <a:ext cx="8374706" cy="2962080"/>
          </a:xfrm>
          <a:prstGeom prst="rect">
            <a:avLst/>
          </a:prstGeom>
        </p:spPr>
        <p:txBody>
          <a:bodyPr vert="horz" wrap="square" lIns="0" tIns="48945" rIns="0" bIns="0" rtlCol="0">
            <a:spAutoFit/>
          </a:bodyPr>
          <a:lstStyle/>
          <a:p>
            <a:pPr marL="354128" marR="362190" indent="-343188" defTabSz="829178">
              <a:lnSpc>
                <a:spcPts val="2376"/>
              </a:lnSpc>
              <a:spcBef>
                <a:spcPts val="385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With</a:t>
            </a:r>
            <a:r>
              <a:rPr sz="2176" spc="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master-slave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distribution,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you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replicate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data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across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multiple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nodes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23"/>
              </a:spcBef>
              <a:buFont typeface="Times New Roman"/>
              <a:buChar char="•"/>
            </a:pPr>
            <a:endParaRPr sz="2448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607" indent="-343188" defTabSz="829178">
              <a:lnSpc>
                <a:spcPct val="91300"/>
              </a:lnSpc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One node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designated as the 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master,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or 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primary,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authoritative source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data, usually responsible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processing</a:t>
            </a:r>
            <a:r>
              <a:rPr sz="2176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any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updates</a:t>
            </a:r>
            <a:r>
              <a:rPr sz="2176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that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data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36"/>
              </a:spcBef>
              <a:buFont typeface="Times New Roman"/>
              <a:buChar char="•"/>
            </a:pPr>
            <a:endParaRPr sz="2539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353552" indent="-343188" defTabSz="829178">
              <a:lnSpc>
                <a:spcPts val="2376"/>
              </a:lnSpc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Th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nod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</a:t>
            </a:r>
            <a:r>
              <a:rPr sz="2176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s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l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v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s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r 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s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ec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ond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ar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s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2176" spc="-15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176" spc="-10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p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li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ca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ti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n 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process</a:t>
            </a:r>
            <a:r>
              <a:rPr sz="2176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synchronizes</a:t>
            </a:r>
            <a:r>
              <a:rPr sz="2176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slaves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with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the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master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9460" y="6224368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10</a:t>
            </a:fld>
            <a:endParaRPr spc="14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74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2143" y="502575"/>
            <a:ext cx="4759717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spc="5" dirty="0"/>
              <a:t>Master-slave</a:t>
            </a:r>
            <a:r>
              <a:rPr sz="3582" spc="9" dirty="0"/>
              <a:t> </a:t>
            </a:r>
            <a:r>
              <a:rPr sz="3582" dirty="0"/>
              <a:t>replication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09460" y="128522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7928" y="1437243"/>
            <a:ext cx="7078423" cy="53924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11</a:t>
            </a:fld>
            <a:endParaRPr spc="14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49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379" y="499811"/>
            <a:ext cx="4759717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spc="5" dirty="0"/>
              <a:t>Master-slave</a:t>
            </a:r>
            <a:r>
              <a:rPr sz="3582" spc="9" dirty="0"/>
              <a:t> </a:t>
            </a:r>
            <a:r>
              <a:rPr sz="3582" dirty="0"/>
              <a:t>replication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09460" y="128522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31111" y="1331754"/>
            <a:ext cx="8176049" cy="4910241"/>
          </a:xfrm>
          <a:prstGeom prst="rect">
            <a:avLst/>
          </a:prstGeom>
        </p:spPr>
        <p:txBody>
          <a:bodyPr vert="horz" wrap="square" lIns="0" tIns="48945" rIns="0" bIns="0" rtlCol="0">
            <a:spAutoFit/>
          </a:bodyPr>
          <a:lstStyle/>
          <a:p>
            <a:pPr marL="354128" marR="157774" indent="-343188" algn="just" defTabSz="829178">
              <a:lnSpc>
                <a:spcPts val="2376"/>
              </a:lnSpc>
              <a:spcBef>
                <a:spcPts val="385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Master-slave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replication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most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helpful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for scaling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when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you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have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a </a:t>
            </a:r>
            <a:r>
              <a:rPr sz="2176" spc="-5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read-intensive</a:t>
            </a:r>
            <a:r>
              <a:rPr sz="2176" spc="-4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dataset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since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read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accesses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can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on any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node,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but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it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isn’t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such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good</a:t>
            </a:r>
            <a:r>
              <a:rPr sz="2176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scheme for</a:t>
            </a:r>
            <a:r>
              <a:rPr sz="2176" spc="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datasets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with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heavy</a:t>
            </a:r>
            <a:r>
              <a:rPr sz="2176" spc="-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write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-5" dirty="0">
                <a:solidFill>
                  <a:srgbClr val="FF0000"/>
                </a:solidFill>
                <a:latin typeface="Times New Roman"/>
                <a:cs typeface="Times New Roman"/>
              </a:rPr>
              <a:t>traffic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2176" spc="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since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all writes must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routed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master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than propagated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slaves.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198657" indent="-343188" algn="just" defTabSz="829178">
              <a:lnSpc>
                <a:spcPts val="2376"/>
              </a:lnSpc>
              <a:spcBef>
                <a:spcPts val="526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Also,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should the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master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fail,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slaves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can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still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handle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read requests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read</a:t>
            </a:r>
            <a:r>
              <a:rPr sz="2176" spc="-1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resilience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607" indent="-343188" algn="just" defTabSz="829178">
              <a:lnSpc>
                <a:spcPts val="2376"/>
              </a:lnSpc>
              <a:spcBef>
                <a:spcPts val="540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failure 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of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master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however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eliminates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ability to 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handle </a:t>
            </a:r>
            <a:r>
              <a:rPr sz="2176" spc="18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writes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until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either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master 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restored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or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new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master 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appointed.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Having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slaves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replicates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master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does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speed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up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recovery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after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failure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53551" indent="-343188" algn="just" defTabSz="829178">
              <a:lnSpc>
                <a:spcPct val="91100"/>
              </a:lnSpc>
              <a:spcBef>
                <a:spcPts val="485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main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drawback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arising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possible </a:t>
            </a:r>
            <a:r>
              <a:rPr sz="2176" spc="-5" dirty="0">
                <a:solidFill>
                  <a:srgbClr val="3265FF"/>
                </a:solidFill>
                <a:latin typeface="Times New Roman"/>
                <a:cs typeface="Times New Roman"/>
              </a:rPr>
              <a:t>inconsistency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. </a:t>
            </a:r>
            <a:endParaRPr lang="en-IN" sz="2176" spc="-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53551" indent="-343188" algn="just" defTabSz="829178">
              <a:lnSpc>
                <a:spcPct val="91100"/>
              </a:lnSpc>
              <a:spcBef>
                <a:spcPts val="485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-59" dirty="0">
                <a:solidFill>
                  <a:prstClr val="black"/>
                </a:solidFill>
                <a:latin typeface="Times New Roman"/>
                <a:cs typeface="Times New Roman"/>
              </a:rPr>
              <a:t>You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have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danger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different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clients,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reading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different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slaves, will see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different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values because the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changes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haven’t all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propagated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slaves!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9460" y="6224368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12</a:t>
            </a:fld>
            <a:endParaRPr spc="14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002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8074" y="499811"/>
            <a:ext cx="4682557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dirty="0"/>
              <a:t>Peer-to-peer</a:t>
            </a:r>
            <a:r>
              <a:rPr sz="3582" spc="45" dirty="0"/>
              <a:t> </a:t>
            </a:r>
            <a:r>
              <a:rPr sz="3582" dirty="0"/>
              <a:t>replication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09460" y="128522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31111" y="1469951"/>
            <a:ext cx="8038428" cy="2794575"/>
          </a:xfrm>
          <a:prstGeom prst="rect">
            <a:avLst/>
          </a:prstGeom>
        </p:spPr>
        <p:txBody>
          <a:bodyPr vert="horz" wrap="square" lIns="0" tIns="46065" rIns="0" bIns="0" rtlCol="0">
            <a:spAutoFit/>
          </a:bodyPr>
          <a:lstStyle/>
          <a:p>
            <a:pPr marL="354128" marR="38004" indent="-343188" defTabSz="829178">
              <a:lnSpc>
                <a:spcPct val="90200"/>
              </a:lnSpc>
              <a:spcBef>
                <a:spcPts val="363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Master-slave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replication</a:t>
            </a:r>
            <a:r>
              <a:rPr sz="2403" spc="-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helps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with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read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scalability</a:t>
            </a:r>
            <a:r>
              <a:rPr sz="2403" spc="-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but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doesn’t </a:t>
            </a:r>
            <a:r>
              <a:rPr sz="2403" spc="-5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help with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scalability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of writes. It provides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resilience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against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failure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slave,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but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not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master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18"/>
              </a:spcBef>
              <a:buFont typeface="Times New Roman"/>
              <a:buChar char="•"/>
            </a:pPr>
            <a:endParaRPr sz="272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607" indent="-343188" defTabSz="829178">
              <a:lnSpc>
                <a:spcPct val="90100"/>
              </a:lnSpc>
              <a:buFontTx/>
              <a:buChar char="•"/>
              <a:tabLst>
                <a:tab pos="354128" algn="l"/>
                <a:tab pos="354704" algn="l"/>
              </a:tabLst>
            </a:pP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Peer-to-peer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replication</a:t>
            </a:r>
            <a:r>
              <a:rPr sz="2403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attacks these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problems</a:t>
            </a:r>
            <a:r>
              <a:rPr sz="2403" spc="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by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not</a:t>
            </a:r>
            <a:r>
              <a:rPr sz="2403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having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403" spc="-5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32" dirty="0">
                <a:solidFill>
                  <a:prstClr val="black"/>
                </a:solidFill>
                <a:latin typeface="Times New Roman"/>
                <a:cs typeface="Times New Roman"/>
              </a:rPr>
              <a:t>master.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All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 replicas have equal weight, they can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all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accept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writes, and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loss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any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them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does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not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prevent access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data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store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9460" y="6224368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13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0838" y="502575"/>
            <a:ext cx="4682557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dirty="0"/>
              <a:t>Peer-to-peer</a:t>
            </a:r>
            <a:r>
              <a:rPr sz="3582" spc="45" dirty="0"/>
              <a:t> </a:t>
            </a:r>
            <a:r>
              <a:rPr sz="3582" dirty="0"/>
              <a:t>replication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09460" y="128522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2862" y="1517398"/>
            <a:ext cx="6641722" cy="53095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14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7632" y="6259844"/>
            <a:ext cx="200384" cy="224987"/>
          </a:xfrm>
          <a:prstGeom prst="rect">
            <a:avLst/>
          </a:prstGeom>
        </p:spPr>
        <p:txBody>
          <a:bodyPr vert="horz" wrap="square" lIns="0" tIns="15547" rIns="0" bIns="0" rtlCol="0">
            <a:spAutoFit/>
          </a:bodyPr>
          <a:lstStyle/>
          <a:p>
            <a:pPr marL="11516" defTabSz="829178">
              <a:spcBef>
                <a:spcPts val="122"/>
              </a:spcBef>
            </a:pPr>
            <a:r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t>62</a:t>
            </a:r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58074" y="339503"/>
            <a:ext cx="4682557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dirty="0"/>
              <a:t>Peer-to-peer</a:t>
            </a:r>
            <a:r>
              <a:rPr sz="3582" spc="45" dirty="0"/>
              <a:t> </a:t>
            </a:r>
            <a:r>
              <a:rPr sz="3582" dirty="0"/>
              <a:t>replication</a:t>
            </a:r>
            <a:endParaRPr sz="3582"/>
          </a:p>
        </p:txBody>
      </p:sp>
      <p:sp>
        <p:nvSpPr>
          <p:cNvPr id="4" name="object 4"/>
          <p:cNvSpPr/>
          <p:nvPr/>
        </p:nvSpPr>
        <p:spPr>
          <a:xfrm>
            <a:off x="1923281" y="1044766"/>
            <a:ext cx="8377585" cy="16699"/>
          </a:xfrm>
          <a:custGeom>
            <a:avLst/>
            <a:gdLst/>
            <a:ahLst/>
            <a:cxnLst/>
            <a:rect l="l" t="t" r="r" b="b"/>
            <a:pathLst>
              <a:path w="9238615" h="18415">
                <a:moveTo>
                  <a:pt x="9238487" y="18287"/>
                </a:moveTo>
                <a:lnTo>
                  <a:pt x="9238487" y="0"/>
                </a:lnTo>
                <a:lnTo>
                  <a:pt x="0" y="0"/>
                </a:lnTo>
                <a:lnTo>
                  <a:pt x="0" y="18287"/>
                </a:lnTo>
                <a:lnTo>
                  <a:pt x="9238487" y="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31111" y="1116167"/>
            <a:ext cx="8024609" cy="3310316"/>
          </a:xfrm>
          <a:prstGeom prst="rect">
            <a:avLst/>
          </a:prstGeom>
        </p:spPr>
        <p:txBody>
          <a:bodyPr vert="horz" wrap="square" lIns="0" tIns="48945" rIns="0" bIns="0" rtlCol="0">
            <a:spAutoFit/>
          </a:bodyPr>
          <a:lstStyle/>
          <a:p>
            <a:pPr marL="354128" marR="264876" indent="-343188" algn="just" defTabSz="829178">
              <a:lnSpc>
                <a:spcPts val="2376"/>
              </a:lnSpc>
              <a:spcBef>
                <a:spcPts val="385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With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peer-to-peer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replication 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cluster,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you can ride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over node 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failures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without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losing access to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data. Furthermore, you can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easily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add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nodes</a:t>
            </a:r>
            <a:r>
              <a:rPr sz="2176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improve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your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performance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607" indent="-343188" algn="just" defTabSz="829178">
              <a:lnSpc>
                <a:spcPct val="91300"/>
              </a:lnSpc>
              <a:spcBef>
                <a:spcPts val="462"/>
              </a:spcBef>
              <a:buFontTx/>
              <a:buChar char="•"/>
              <a:tabLst>
                <a:tab pos="354704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biggest complication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is,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again, </a:t>
            </a:r>
            <a:r>
              <a:rPr sz="2176" spc="-9" dirty="0">
                <a:solidFill>
                  <a:srgbClr val="3265FF"/>
                </a:solidFill>
                <a:latin typeface="Times New Roman"/>
                <a:cs typeface="Times New Roman"/>
              </a:rPr>
              <a:t>consistency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.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When you can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write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two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different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places,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you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run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risk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 two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people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will attempt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update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same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record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at</a:t>
            </a:r>
            <a:r>
              <a:rPr sz="2176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same</a:t>
            </a:r>
            <a:r>
              <a:rPr sz="2176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time:</a:t>
            </a:r>
            <a:r>
              <a:rPr sz="2176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a</a:t>
            </a:r>
            <a:r>
              <a:rPr sz="2176" spc="23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write-write conflict!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880426" indent="-343188" algn="just" defTabSz="829178">
              <a:lnSpc>
                <a:spcPts val="2394"/>
              </a:lnSpc>
              <a:spcBef>
                <a:spcPts val="544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Inconsistencies</a:t>
            </a:r>
            <a:r>
              <a:rPr sz="2176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on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read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lead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problems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but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least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they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are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relatively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transient.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Inconsistent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writes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forever!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605761" indent="-343188" algn="just" defTabSz="829178">
              <a:lnSpc>
                <a:spcPts val="2376"/>
              </a:lnSpc>
              <a:spcBef>
                <a:spcPts val="517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There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various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policies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can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adopted</a:t>
            </a:r>
            <a:r>
              <a:rPr sz="2176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cope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with</a:t>
            </a:r>
            <a:r>
              <a:rPr sz="2176" spc="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this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problem.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Here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lang="en-IN"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it is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mention</a:t>
            </a:r>
            <a:r>
              <a:rPr lang="en-IN"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ed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only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some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them: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89923" y="4399718"/>
            <a:ext cx="7582380" cy="2418280"/>
          </a:xfrm>
          <a:prstGeom prst="rect">
            <a:avLst/>
          </a:prstGeom>
        </p:spPr>
        <p:txBody>
          <a:bodyPr vert="horz" wrap="square" lIns="0" tIns="40883" rIns="0" bIns="0" rtlCol="0">
            <a:spAutoFit/>
          </a:bodyPr>
          <a:lstStyle/>
          <a:p>
            <a:pPr marL="354128" marR="4607" indent="-343188" defTabSz="829178">
              <a:lnSpc>
                <a:spcPct val="90500"/>
              </a:lnSpc>
              <a:spcBef>
                <a:spcPts val="322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we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 can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ensure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1995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whenever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we</a:t>
            </a:r>
            <a:r>
              <a:rPr sz="1995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write</a:t>
            </a:r>
            <a:r>
              <a:rPr sz="1995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data,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995" spc="-1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srgbClr val="FF0000"/>
                </a:solidFill>
                <a:latin typeface="Times New Roman"/>
                <a:cs typeface="Times New Roman"/>
              </a:rPr>
              <a:t>replicas</a:t>
            </a:r>
            <a:r>
              <a:rPr sz="1995" spc="-5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srgbClr val="FF0000"/>
                </a:solidFill>
                <a:latin typeface="Times New Roman"/>
                <a:cs typeface="Times New Roman"/>
              </a:rPr>
              <a:t>coordinate</a:t>
            </a:r>
            <a:r>
              <a:rPr sz="1995" spc="-6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srgbClr val="FF0000"/>
                </a:solidFill>
                <a:latin typeface="Times New Roman"/>
                <a:cs typeface="Times New Roman"/>
              </a:rPr>
              <a:t>one </a:t>
            </a:r>
            <a:r>
              <a:rPr sz="1995" spc="-4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srgbClr val="FF0000"/>
                </a:solidFill>
                <a:latin typeface="Times New Roman"/>
                <a:cs typeface="Times New Roman"/>
              </a:rPr>
              <a:t>another to ensure </a:t>
            </a:r>
            <a:r>
              <a:rPr sz="1995" spc="-5" dirty="0">
                <a:solidFill>
                  <a:srgbClr val="FF0000"/>
                </a:solidFill>
                <a:latin typeface="Times New Roman"/>
                <a:cs typeface="Times New Roman"/>
              </a:rPr>
              <a:t>we </a:t>
            </a:r>
            <a:r>
              <a:rPr sz="1995" dirty="0">
                <a:solidFill>
                  <a:srgbClr val="FF0000"/>
                </a:solidFill>
                <a:latin typeface="Times New Roman"/>
                <a:cs typeface="Times New Roman"/>
              </a:rPr>
              <a:t>avoid a </a:t>
            </a:r>
            <a:r>
              <a:rPr sz="1995" spc="5" dirty="0">
                <a:solidFill>
                  <a:srgbClr val="FF0000"/>
                </a:solidFill>
                <a:latin typeface="Times New Roman"/>
                <a:cs typeface="Times New Roman"/>
              </a:rPr>
              <a:t>conflict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(at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cost of network traffic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coordinate</a:t>
            </a:r>
            <a:r>
              <a:rPr sz="1995" spc="-6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writes)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92131" indent="-343188" defTabSz="829178">
              <a:lnSpc>
                <a:spcPts val="2158"/>
              </a:lnSpc>
              <a:spcBef>
                <a:spcPts val="508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1995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other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cases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we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can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decide</a:t>
            </a:r>
            <a:r>
              <a:rPr sz="1995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we</a:t>
            </a:r>
            <a:r>
              <a:rPr sz="1995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don’t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srgbClr val="FF0000"/>
                </a:solidFill>
                <a:latin typeface="Times New Roman"/>
                <a:cs typeface="Times New Roman"/>
              </a:rPr>
              <a:t>need</a:t>
            </a:r>
            <a:r>
              <a:rPr sz="1995" spc="-2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all</a:t>
            </a:r>
            <a:r>
              <a:rPr sz="1995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 replicas</a:t>
            </a:r>
            <a:r>
              <a:rPr sz="1995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agree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on </a:t>
            </a:r>
            <a:r>
              <a:rPr sz="1995" spc="-4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write,</a:t>
            </a:r>
            <a:r>
              <a:rPr sz="1995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but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9" dirty="0">
                <a:solidFill>
                  <a:srgbClr val="FF0000"/>
                </a:solidFill>
                <a:latin typeface="Times New Roman"/>
                <a:cs typeface="Times New Roman"/>
              </a:rPr>
              <a:t>just</a:t>
            </a:r>
            <a:r>
              <a:rPr sz="1995" spc="-5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1995" spc="5" dirty="0">
                <a:solidFill>
                  <a:srgbClr val="FF0000"/>
                </a:solidFill>
                <a:latin typeface="Times New Roman"/>
                <a:cs typeface="Times New Roman"/>
              </a:rPr>
              <a:t> majority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14971" indent="-343188" defTabSz="829178">
              <a:lnSpc>
                <a:spcPts val="2158"/>
              </a:lnSpc>
              <a:spcBef>
                <a:spcPts val="494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At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other</a:t>
            </a:r>
            <a:r>
              <a:rPr sz="1995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extreme,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we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can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decide</a:t>
            </a:r>
            <a:r>
              <a:rPr sz="1995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1995" dirty="0">
                <a:solidFill>
                  <a:srgbClr val="FF0000"/>
                </a:solidFill>
                <a:latin typeface="Times New Roman"/>
                <a:cs typeface="Times New Roman"/>
              </a:rPr>
              <a:t>cope</a:t>
            </a:r>
            <a:r>
              <a:rPr sz="1995" spc="-1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srgbClr val="FF0000"/>
                </a:solidFill>
                <a:latin typeface="Times New Roman"/>
                <a:cs typeface="Times New Roman"/>
              </a:rPr>
              <a:t>with</a:t>
            </a:r>
            <a:r>
              <a:rPr sz="1995" spc="-1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srgbClr val="FF0000"/>
                </a:solidFill>
                <a:latin typeface="Times New Roman"/>
                <a:cs typeface="Times New Roman"/>
              </a:rPr>
              <a:t>an </a:t>
            </a:r>
            <a:r>
              <a:rPr sz="1995" spc="5" dirty="0">
                <a:solidFill>
                  <a:srgbClr val="FF0000"/>
                </a:solidFill>
                <a:latin typeface="Times New Roman"/>
                <a:cs typeface="Times New Roman"/>
              </a:rPr>
              <a:t>inconsistent</a:t>
            </a:r>
            <a:r>
              <a:rPr sz="1995" spc="-7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srgbClr val="FF0000"/>
                </a:solidFill>
                <a:latin typeface="Times New Roman"/>
                <a:cs typeface="Times New Roman"/>
              </a:rPr>
              <a:t>write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. </a:t>
            </a:r>
            <a:r>
              <a:rPr sz="1995" spc="-4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There are contexts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when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we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can </a:t>
            </a:r>
            <a:r>
              <a:rPr sz="1995" spc="-9" dirty="0">
                <a:solidFill>
                  <a:prstClr val="black"/>
                </a:solidFill>
                <a:latin typeface="Times New Roman"/>
                <a:cs typeface="Times New Roman"/>
              </a:rPr>
              <a:t>come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up with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policy to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successively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merge</a:t>
            </a:r>
            <a:r>
              <a:rPr sz="1995" spc="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inconsistent</a:t>
            </a:r>
            <a:r>
              <a:rPr sz="1995" spc="-7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writes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3844" y="123916"/>
            <a:ext cx="7656660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spc="5" dirty="0"/>
              <a:t>Sharding</a:t>
            </a:r>
            <a:r>
              <a:rPr sz="3582" spc="-5" dirty="0"/>
              <a:t> </a:t>
            </a:r>
            <a:r>
              <a:rPr sz="3582" dirty="0"/>
              <a:t>with</a:t>
            </a:r>
            <a:r>
              <a:rPr sz="3582" spc="18" dirty="0"/>
              <a:t> </a:t>
            </a:r>
            <a:r>
              <a:rPr sz="3582" spc="5" dirty="0"/>
              <a:t>Master-slave</a:t>
            </a:r>
            <a:r>
              <a:rPr sz="3582" spc="45" dirty="0"/>
              <a:t> </a:t>
            </a:r>
            <a:r>
              <a:rPr sz="3582" dirty="0"/>
              <a:t>replication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23281" y="826415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33875" y="969679"/>
            <a:ext cx="7839771" cy="1044865"/>
          </a:xfrm>
          <a:prstGeom prst="rect">
            <a:avLst/>
          </a:prstGeom>
        </p:spPr>
        <p:txBody>
          <a:bodyPr vert="horz" wrap="square" lIns="0" tIns="46065" rIns="0" bIns="0" rtlCol="0">
            <a:spAutoFit/>
          </a:bodyPr>
          <a:lstStyle/>
          <a:p>
            <a:pPr marL="354128" marR="4607" indent="-343188" defTabSz="829178">
              <a:lnSpc>
                <a:spcPct val="90200"/>
              </a:lnSpc>
              <a:spcBef>
                <a:spcPts val="363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If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we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use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both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master-slave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replication</a:t>
            </a:r>
            <a:r>
              <a:rPr sz="2403" spc="-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sharding,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we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then </a:t>
            </a:r>
            <a:r>
              <a:rPr sz="2403" spc="-5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have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multiple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masters,</a:t>
            </a:r>
            <a:r>
              <a:rPr sz="2403" spc="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but </a:t>
            </a:r>
            <a:r>
              <a:rPr sz="2403" spc="-5" dirty="0">
                <a:solidFill>
                  <a:srgbClr val="FF0000"/>
                </a:solidFill>
                <a:latin typeface="Times New Roman"/>
                <a:cs typeface="Times New Roman"/>
              </a:rPr>
              <a:t>each</a:t>
            </a:r>
            <a:r>
              <a:rPr sz="2403" spc="-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sz="2403" spc="-1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srgbClr val="FF0000"/>
                </a:solidFill>
                <a:latin typeface="Times New Roman"/>
                <a:cs typeface="Times New Roman"/>
              </a:rPr>
              <a:t>item</a:t>
            </a:r>
            <a:r>
              <a:rPr sz="2403" spc="-2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only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has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single 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32" dirty="0">
                <a:solidFill>
                  <a:prstClr val="black"/>
                </a:solidFill>
                <a:latin typeface="Times New Roman"/>
                <a:cs typeface="Times New Roman"/>
              </a:rPr>
              <a:t>master.</a:t>
            </a:r>
            <a:endParaRPr sz="2403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5201" y="2053599"/>
            <a:ext cx="7360343" cy="456601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16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8954" y="123916"/>
            <a:ext cx="5929205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spc="5" dirty="0"/>
              <a:t>Sharding</a:t>
            </a:r>
            <a:r>
              <a:rPr sz="3582" dirty="0"/>
              <a:t> with</a:t>
            </a:r>
            <a:r>
              <a:rPr sz="3582" spc="18" dirty="0"/>
              <a:t> </a:t>
            </a:r>
            <a:r>
              <a:rPr sz="3582" spc="5" dirty="0"/>
              <a:t>P2P</a:t>
            </a:r>
            <a:r>
              <a:rPr sz="3582" spc="14" dirty="0"/>
              <a:t> </a:t>
            </a:r>
            <a:r>
              <a:rPr sz="3582" dirty="0"/>
              <a:t>replication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23281" y="826415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7599" y="975207"/>
            <a:ext cx="7800039" cy="1950969"/>
          </a:xfrm>
          <a:prstGeom prst="rect">
            <a:avLst/>
          </a:prstGeom>
        </p:spPr>
        <p:txBody>
          <a:bodyPr vert="horz" wrap="square" lIns="0" tIns="48945" rIns="0" bIns="0" rtlCol="0">
            <a:spAutoFit/>
          </a:bodyPr>
          <a:lstStyle/>
          <a:p>
            <a:pPr marL="354128" marR="4607" indent="-343188" defTabSz="829178">
              <a:lnSpc>
                <a:spcPts val="2376"/>
              </a:lnSpc>
              <a:spcBef>
                <a:spcPts val="385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Using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peer-to-peer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replication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sharding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common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strategy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2176" spc="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column-family</a:t>
            </a:r>
            <a:r>
              <a:rPr sz="2176" spc="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databases.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Each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shard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replicated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peer-to-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peer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fashion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10365" indent="-343188" algn="just" defTabSz="829178">
              <a:lnSpc>
                <a:spcPct val="91300"/>
              </a:lnSpc>
              <a:spcBef>
                <a:spcPts val="462"/>
              </a:spcBef>
              <a:buFontTx/>
              <a:buChar char="•"/>
              <a:tabLst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scenario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like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this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you might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have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tens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or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hundreds</a:t>
            </a:r>
            <a:r>
              <a:rPr sz="2176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nodes</a:t>
            </a:r>
            <a:r>
              <a:rPr sz="2176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176" spc="-5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cluster with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data sharded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over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them.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Should a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node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fail,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then the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shards</a:t>
            </a:r>
            <a:r>
              <a:rPr sz="2176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on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that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node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will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built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on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other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nodes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23281" y="3062433"/>
            <a:ext cx="8377585" cy="3123240"/>
            <a:chOff x="745117" y="3377183"/>
            <a:chExt cx="9238615" cy="34442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7741" y="3377183"/>
              <a:ext cx="6778752" cy="34442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45117" y="6784847"/>
              <a:ext cx="9238615" cy="21590"/>
            </a:xfrm>
            <a:custGeom>
              <a:avLst/>
              <a:gdLst/>
              <a:ahLst/>
              <a:cxnLst/>
              <a:rect l="l" t="t" r="r" b="b"/>
              <a:pathLst>
                <a:path w="9238615" h="21590">
                  <a:moveTo>
                    <a:pt x="9238487" y="21335"/>
                  </a:moveTo>
                  <a:lnTo>
                    <a:pt x="9238487" y="0"/>
                  </a:lnTo>
                  <a:lnTo>
                    <a:pt x="0" y="0"/>
                  </a:lnTo>
                  <a:lnTo>
                    <a:pt x="0" y="21335"/>
                  </a:lnTo>
                  <a:lnTo>
                    <a:pt x="9238487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829178"/>
              <a:endParaRPr sz="1632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17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14036" y="1984502"/>
            <a:ext cx="6412315" cy="3678905"/>
          </a:xfrm>
          <a:custGeom>
            <a:avLst/>
            <a:gdLst/>
            <a:ahLst/>
            <a:cxnLst/>
            <a:rect l="l" t="t" r="r" b="b"/>
            <a:pathLst>
              <a:path w="7071359" h="4057015">
                <a:moveTo>
                  <a:pt x="7071357" y="4056888"/>
                </a:moveTo>
                <a:lnTo>
                  <a:pt x="7071357" y="0"/>
                </a:lnTo>
                <a:lnTo>
                  <a:pt x="0" y="0"/>
                </a:lnTo>
                <a:lnTo>
                  <a:pt x="0" y="4053840"/>
                </a:lnTo>
                <a:lnTo>
                  <a:pt x="3048" y="4056888"/>
                </a:lnTo>
                <a:lnTo>
                  <a:pt x="6096" y="4056888"/>
                </a:lnTo>
                <a:lnTo>
                  <a:pt x="6096" y="9144"/>
                </a:lnTo>
                <a:lnTo>
                  <a:pt x="12192" y="3048"/>
                </a:lnTo>
                <a:lnTo>
                  <a:pt x="12192" y="9144"/>
                </a:lnTo>
                <a:lnTo>
                  <a:pt x="7062213" y="9144"/>
                </a:lnTo>
                <a:lnTo>
                  <a:pt x="7062213" y="3048"/>
                </a:lnTo>
                <a:lnTo>
                  <a:pt x="7068309" y="9144"/>
                </a:lnTo>
                <a:lnTo>
                  <a:pt x="7068309" y="4056888"/>
                </a:lnTo>
                <a:lnTo>
                  <a:pt x="7071357" y="4056888"/>
                </a:lnTo>
                <a:close/>
              </a:path>
              <a:path w="7071359" h="4057015">
                <a:moveTo>
                  <a:pt x="12192" y="9144"/>
                </a:moveTo>
                <a:lnTo>
                  <a:pt x="12192" y="3048"/>
                </a:lnTo>
                <a:lnTo>
                  <a:pt x="6096" y="9144"/>
                </a:lnTo>
                <a:lnTo>
                  <a:pt x="12192" y="9144"/>
                </a:lnTo>
                <a:close/>
              </a:path>
              <a:path w="7071359" h="4057015">
                <a:moveTo>
                  <a:pt x="12192" y="4044696"/>
                </a:moveTo>
                <a:lnTo>
                  <a:pt x="12192" y="9144"/>
                </a:lnTo>
                <a:lnTo>
                  <a:pt x="6096" y="9144"/>
                </a:lnTo>
                <a:lnTo>
                  <a:pt x="6096" y="4044696"/>
                </a:lnTo>
                <a:lnTo>
                  <a:pt x="12192" y="4044696"/>
                </a:lnTo>
                <a:close/>
              </a:path>
              <a:path w="7071359" h="4057015">
                <a:moveTo>
                  <a:pt x="7068309" y="4044696"/>
                </a:moveTo>
                <a:lnTo>
                  <a:pt x="6096" y="4044696"/>
                </a:lnTo>
                <a:lnTo>
                  <a:pt x="12192" y="4050792"/>
                </a:lnTo>
                <a:lnTo>
                  <a:pt x="12192" y="4056888"/>
                </a:lnTo>
                <a:lnTo>
                  <a:pt x="7062213" y="4056888"/>
                </a:lnTo>
                <a:lnTo>
                  <a:pt x="7062213" y="4050792"/>
                </a:lnTo>
                <a:lnTo>
                  <a:pt x="7068309" y="4044696"/>
                </a:lnTo>
                <a:close/>
              </a:path>
              <a:path w="7071359" h="4057015">
                <a:moveTo>
                  <a:pt x="12192" y="4056888"/>
                </a:moveTo>
                <a:lnTo>
                  <a:pt x="12192" y="4050792"/>
                </a:lnTo>
                <a:lnTo>
                  <a:pt x="6096" y="4044696"/>
                </a:lnTo>
                <a:lnTo>
                  <a:pt x="6096" y="4056888"/>
                </a:lnTo>
                <a:lnTo>
                  <a:pt x="12192" y="4056888"/>
                </a:lnTo>
                <a:close/>
              </a:path>
              <a:path w="7071359" h="4057015">
                <a:moveTo>
                  <a:pt x="7068309" y="9144"/>
                </a:moveTo>
                <a:lnTo>
                  <a:pt x="7062213" y="3048"/>
                </a:lnTo>
                <a:lnTo>
                  <a:pt x="7062213" y="9144"/>
                </a:lnTo>
                <a:lnTo>
                  <a:pt x="7068309" y="9144"/>
                </a:lnTo>
                <a:close/>
              </a:path>
              <a:path w="7071359" h="4057015">
                <a:moveTo>
                  <a:pt x="7068309" y="4044696"/>
                </a:moveTo>
                <a:lnTo>
                  <a:pt x="7068309" y="9144"/>
                </a:lnTo>
                <a:lnTo>
                  <a:pt x="7062213" y="9144"/>
                </a:lnTo>
                <a:lnTo>
                  <a:pt x="7062213" y="4044696"/>
                </a:lnTo>
                <a:lnTo>
                  <a:pt x="7068309" y="4044696"/>
                </a:lnTo>
                <a:close/>
              </a:path>
              <a:path w="7071359" h="4057015">
                <a:moveTo>
                  <a:pt x="7068309" y="4056888"/>
                </a:moveTo>
                <a:lnTo>
                  <a:pt x="7068309" y="4044696"/>
                </a:lnTo>
                <a:lnTo>
                  <a:pt x="7062213" y="4050792"/>
                </a:lnTo>
                <a:lnTo>
                  <a:pt x="7062213" y="4056888"/>
                </a:lnTo>
                <a:lnTo>
                  <a:pt x="7068309" y="4056888"/>
                </a:lnTo>
                <a:close/>
              </a:path>
            </a:pathLst>
          </a:custGeom>
          <a:solidFill>
            <a:srgbClr val="3232CC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982105" y="1743492"/>
            <a:ext cx="7586720" cy="2620108"/>
          </a:xfrm>
          <a:prstGeom prst="rect">
            <a:avLst/>
          </a:prstGeom>
        </p:spPr>
        <p:txBody>
          <a:bodyPr vert="horz" wrap="square" lIns="0" tIns="97313" rIns="0" bIns="0" rtlCol="0">
            <a:spAutoFit/>
          </a:bodyPr>
          <a:lstStyle/>
          <a:p>
            <a:pPr marL="884456" indent="-343188">
              <a:spcBef>
                <a:spcPts val="766"/>
              </a:spcBef>
              <a:buChar char="•"/>
              <a:tabLst>
                <a:tab pos="884456" algn="l"/>
                <a:tab pos="885031" algn="l"/>
              </a:tabLst>
            </a:pPr>
            <a:r>
              <a:rPr spc="-5" dirty="0"/>
              <a:t>NoSQL</a:t>
            </a:r>
            <a:r>
              <a:rPr spc="-41" dirty="0"/>
              <a:t> </a:t>
            </a:r>
            <a:r>
              <a:rPr spc="-5" dirty="0"/>
              <a:t>data</a:t>
            </a:r>
            <a:r>
              <a:rPr spc="-45" dirty="0"/>
              <a:t> </a:t>
            </a:r>
            <a:r>
              <a:rPr spc="-14" dirty="0"/>
              <a:t>models</a:t>
            </a:r>
          </a:p>
          <a:p>
            <a:pPr marL="884456" indent="-343188">
              <a:spcBef>
                <a:spcPts val="671"/>
              </a:spcBef>
              <a:buChar char="•"/>
              <a:tabLst>
                <a:tab pos="884456" algn="l"/>
                <a:tab pos="885031" algn="l"/>
              </a:tabLst>
            </a:pPr>
            <a:r>
              <a:rPr spc="-5" dirty="0"/>
              <a:t>Key-value,</a:t>
            </a:r>
            <a:r>
              <a:rPr spc="-45" dirty="0"/>
              <a:t> </a:t>
            </a:r>
            <a:r>
              <a:rPr spc="-9" dirty="0"/>
              <a:t>document,</a:t>
            </a:r>
            <a:r>
              <a:rPr spc="-45" dirty="0"/>
              <a:t> </a:t>
            </a:r>
            <a:r>
              <a:rPr spc="-14" dirty="0"/>
              <a:t>column</a:t>
            </a:r>
            <a:r>
              <a:rPr dirty="0"/>
              <a:t> </a:t>
            </a:r>
            <a:r>
              <a:rPr spc="-5" dirty="0"/>
              <a:t>databases</a:t>
            </a:r>
          </a:p>
          <a:p>
            <a:pPr marL="884456" indent="-343188">
              <a:spcBef>
                <a:spcPts val="653"/>
              </a:spcBef>
              <a:buChar char="•"/>
              <a:tabLst>
                <a:tab pos="884456" algn="l"/>
                <a:tab pos="885031" algn="l"/>
              </a:tabLst>
            </a:pPr>
            <a:r>
              <a:rPr spc="-5" dirty="0"/>
              <a:t>Distribution</a:t>
            </a:r>
            <a:r>
              <a:rPr spc="-77" dirty="0"/>
              <a:t> </a:t>
            </a:r>
            <a:r>
              <a:rPr spc="-14" dirty="0"/>
              <a:t>models</a:t>
            </a:r>
          </a:p>
          <a:p>
            <a:pPr marL="884456" indent="-343188">
              <a:spcBef>
                <a:spcPts val="653"/>
              </a:spcBef>
              <a:buChar char="•"/>
              <a:tabLst>
                <a:tab pos="884456" algn="l"/>
                <a:tab pos="885031" algn="l"/>
              </a:tabLst>
            </a:pPr>
            <a:r>
              <a:rPr spc="-5" dirty="0">
                <a:solidFill>
                  <a:srgbClr val="FF0000"/>
                </a:solidFill>
              </a:rPr>
              <a:t>Consistency</a:t>
            </a:r>
          </a:p>
          <a:p>
            <a:pPr marL="884456" indent="-343188">
              <a:spcBef>
                <a:spcPts val="676"/>
              </a:spcBef>
              <a:buChar char="•"/>
              <a:tabLst>
                <a:tab pos="884456" algn="l"/>
                <a:tab pos="885031" algn="l"/>
              </a:tabLst>
            </a:pPr>
            <a:r>
              <a:rPr spc="-5" dirty="0"/>
              <a:t>Map-Reduce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18</a:t>
            </a:fld>
            <a:endParaRPr spc="14" dirty="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99262" y="928220"/>
            <a:ext cx="6148591" cy="503003"/>
          </a:xfrm>
          <a:prstGeom prst="rect">
            <a:avLst/>
          </a:prstGeom>
        </p:spPr>
        <p:txBody>
          <a:bodyPr vert="horz" wrap="square" lIns="0" tIns="14395" rIns="0" bIns="0" rtlCol="0">
            <a:spAutoFit/>
          </a:bodyPr>
          <a:lstStyle/>
          <a:p>
            <a:pPr marL="11516">
              <a:spcBef>
                <a:spcPts val="113"/>
              </a:spcBef>
            </a:pPr>
            <a:r>
              <a:rPr spc="9" dirty="0"/>
              <a:t>N</a:t>
            </a:r>
            <a:r>
              <a:rPr spc="18" dirty="0"/>
              <a:t>oS</a:t>
            </a:r>
            <a:r>
              <a:rPr spc="9" dirty="0"/>
              <a:t>Q</a:t>
            </a:r>
            <a:r>
              <a:rPr spc="14" dirty="0"/>
              <a:t>L</a:t>
            </a:r>
            <a:r>
              <a:rPr spc="-168" dirty="0"/>
              <a:t> </a:t>
            </a:r>
            <a:r>
              <a:rPr spc="18" dirty="0"/>
              <a:t>da</a:t>
            </a:r>
            <a:r>
              <a:rPr spc="5" dirty="0"/>
              <a:t>t</a:t>
            </a:r>
            <a:r>
              <a:rPr spc="18" dirty="0"/>
              <a:t>aba</a:t>
            </a:r>
            <a:r>
              <a:rPr spc="5" dirty="0"/>
              <a:t>s</a:t>
            </a:r>
            <a:r>
              <a:rPr dirty="0"/>
              <a:t>e</a:t>
            </a:r>
            <a:r>
              <a:rPr spc="5" dirty="0"/>
              <a:t>s:</a:t>
            </a:r>
            <a:r>
              <a:rPr spc="-208" dirty="0"/>
              <a:t> </a:t>
            </a:r>
            <a:r>
              <a:rPr spc="9" dirty="0"/>
              <a:t>A</a:t>
            </a:r>
            <a:r>
              <a:rPr spc="18" dirty="0"/>
              <a:t>gg</a:t>
            </a:r>
            <a:r>
              <a:rPr spc="-63" dirty="0"/>
              <a:t>r</a:t>
            </a:r>
            <a:r>
              <a:rPr dirty="0"/>
              <a:t>e</a:t>
            </a:r>
            <a:r>
              <a:rPr spc="18" dirty="0"/>
              <a:t>ga</a:t>
            </a:r>
            <a:r>
              <a:rPr spc="5" dirty="0"/>
              <a:t>t</a:t>
            </a:r>
            <a:r>
              <a:rPr dirty="0"/>
              <a:t>e</a:t>
            </a:r>
            <a:r>
              <a:rPr spc="14" dirty="0"/>
              <a:t>d </a:t>
            </a:r>
            <a:r>
              <a:rPr spc="9" dirty="0"/>
              <a:t>DBs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1690" y="267640"/>
            <a:ext cx="2354522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dirty="0"/>
              <a:t>Consistency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23281" y="901040"/>
            <a:ext cx="8377585" cy="16699"/>
          </a:xfrm>
          <a:custGeom>
            <a:avLst/>
            <a:gdLst/>
            <a:ahLst/>
            <a:cxnLst/>
            <a:rect l="l" t="t" r="r" b="b"/>
            <a:pathLst>
              <a:path w="9238615" h="18415">
                <a:moveTo>
                  <a:pt x="9238487" y="18287"/>
                </a:moveTo>
                <a:lnTo>
                  <a:pt x="9238487" y="0"/>
                </a:lnTo>
                <a:lnTo>
                  <a:pt x="0" y="0"/>
                </a:lnTo>
                <a:lnTo>
                  <a:pt x="0" y="18287"/>
                </a:lnTo>
                <a:lnTo>
                  <a:pt x="9238487" y="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2973" y="901134"/>
            <a:ext cx="8189869" cy="5298149"/>
          </a:xfrm>
          <a:prstGeom prst="rect">
            <a:avLst/>
          </a:prstGeom>
        </p:spPr>
        <p:txBody>
          <a:bodyPr vert="horz" wrap="square" lIns="0" tIns="46641" rIns="0" bIns="0" rtlCol="0">
            <a:spAutoFit/>
          </a:bodyPr>
          <a:lstStyle/>
          <a:p>
            <a:pPr marL="354128" indent="-343188" defTabSz="829178">
              <a:spcBef>
                <a:spcPts val="367"/>
              </a:spcBef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Informally:</a:t>
            </a:r>
            <a:r>
              <a:rPr sz="2176" spc="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“</a:t>
            </a:r>
            <a:r>
              <a:rPr sz="2176" spc="5" dirty="0">
                <a:solidFill>
                  <a:srgbClr val="0000FF"/>
                </a:solidFill>
                <a:latin typeface="Times New Roman"/>
                <a:cs typeface="Times New Roman"/>
              </a:rPr>
              <a:t>every</a:t>
            </a:r>
            <a:r>
              <a:rPr sz="2176" spc="1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0000FF"/>
                </a:solidFill>
                <a:latin typeface="Times New Roman"/>
                <a:cs typeface="Times New Roman"/>
              </a:rPr>
              <a:t>request</a:t>
            </a:r>
            <a:r>
              <a:rPr sz="2176" spc="-27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0000FF"/>
                </a:solidFill>
                <a:latin typeface="Times New Roman"/>
                <a:cs typeface="Times New Roman"/>
              </a:rPr>
              <a:t>receives</a:t>
            </a:r>
            <a:r>
              <a:rPr sz="2176" spc="-3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sz="2176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0000FF"/>
                </a:solidFill>
                <a:latin typeface="Times New Roman"/>
                <a:cs typeface="Times New Roman"/>
              </a:rPr>
              <a:t>right</a:t>
            </a:r>
            <a:r>
              <a:rPr sz="2176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0000FF"/>
                </a:solidFill>
                <a:latin typeface="Times New Roman"/>
                <a:cs typeface="Times New Roman"/>
              </a:rPr>
              <a:t>response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”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351249" indent="-343188" defTabSz="829178">
              <a:lnSpc>
                <a:spcPct val="91300"/>
              </a:lnSpc>
              <a:spcBef>
                <a:spcPts val="512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In relational databases the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above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aim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achieved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through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enforcement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so-called </a:t>
            </a:r>
            <a:r>
              <a:rPr sz="2176" b="1" spc="9" dirty="0">
                <a:solidFill>
                  <a:srgbClr val="FF0000"/>
                </a:solidFill>
                <a:latin typeface="Times New Roman"/>
                <a:cs typeface="Times New Roman"/>
              </a:rPr>
              <a:t>ACID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properties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database transactions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2176" b="1" dirty="0">
                <a:solidFill>
                  <a:prstClr val="black"/>
                </a:solidFill>
                <a:latin typeface="Times New Roman"/>
                <a:cs typeface="Times New Roman"/>
              </a:rPr>
              <a:t>strong</a:t>
            </a:r>
            <a:r>
              <a:rPr sz="2176" b="1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b="1" spc="9" dirty="0">
                <a:solidFill>
                  <a:prstClr val="black"/>
                </a:solidFill>
                <a:latin typeface="Times New Roman"/>
                <a:cs typeface="Times New Roman"/>
              </a:rPr>
              <a:t>consistency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13054" lvl="1" indent="-343188" defTabSz="829178">
              <a:spcBef>
                <a:spcPts val="5"/>
              </a:spcBef>
              <a:buFont typeface="Arial MT"/>
              <a:buChar char="•"/>
              <a:tabLst>
                <a:tab pos="812479" algn="l"/>
                <a:tab pos="813054" algn="l"/>
              </a:tabLst>
            </a:pPr>
            <a:r>
              <a:rPr sz="1995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1995" spc="-5" dirty="0">
                <a:solidFill>
                  <a:srgbClr val="FF0000"/>
                </a:solidFill>
                <a:latin typeface="Times New Roman"/>
                <a:cs typeface="Times New Roman"/>
              </a:rPr>
              <a:t>tomicity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:</a:t>
            </a:r>
            <a:r>
              <a:rPr sz="1995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every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transaction</a:t>
            </a:r>
            <a:r>
              <a:rPr sz="1995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executed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“all-or-nothing”</a:t>
            </a:r>
            <a:r>
              <a:rPr sz="1995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fashion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13054" lvl="1" indent="-343188" defTabSz="829178">
              <a:buFont typeface="Arial MT"/>
              <a:buChar char="•"/>
              <a:tabLst>
                <a:tab pos="812479" algn="l"/>
                <a:tab pos="813054" algn="l"/>
              </a:tabLst>
            </a:pPr>
            <a:r>
              <a:rPr sz="1995" b="1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995" dirty="0">
                <a:solidFill>
                  <a:srgbClr val="FF0000"/>
                </a:solidFill>
                <a:latin typeface="Times New Roman"/>
                <a:cs typeface="Times New Roman"/>
              </a:rPr>
              <a:t>oherence</a:t>
            </a:r>
            <a:r>
              <a:rPr sz="1995" dirty="0">
                <a:solidFill>
                  <a:srgbClr val="7F0000"/>
                </a:solidFill>
                <a:latin typeface="Times New Roman"/>
                <a:cs typeface="Times New Roman"/>
              </a:rPr>
              <a:t>*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:</a:t>
            </a:r>
            <a:r>
              <a:rPr sz="1995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every</a:t>
            </a:r>
            <a:r>
              <a:rPr sz="1995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transaction</a:t>
            </a:r>
            <a:r>
              <a:rPr sz="1995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preserves</a:t>
            </a:r>
            <a:r>
              <a:rPr sz="1995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coherence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with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constraints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13054" marR="476201" defTabSz="829178">
              <a:spcBef>
                <a:spcPts val="23"/>
              </a:spcBef>
            </a:pP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on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data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(i.e.,</a:t>
            </a:r>
            <a:r>
              <a:rPr sz="1995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at</a:t>
            </a:r>
            <a:r>
              <a:rPr sz="1995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end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1995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transaction</a:t>
            </a:r>
            <a:r>
              <a:rPr sz="1995" spc="-5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constraints</a:t>
            </a:r>
            <a:r>
              <a:rPr sz="1995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satisfied</a:t>
            </a:r>
            <a:r>
              <a:rPr sz="1995" spc="-5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by </a:t>
            </a:r>
            <a:r>
              <a:rPr sz="1995" spc="-4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data)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13054" lvl="1" indent="-343188" defTabSz="829178">
              <a:buFont typeface="Arial MT"/>
              <a:buChar char="•"/>
              <a:tabLst>
                <a:tab pos="812479" algn="l"/>
                <a:tab pos="813054" algn="l"/>
              </a:tabLst>
            </a:pPr>
            <a:r>
              <a:rPr sz="1995" b="1" spc="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1995" spc="5" dirty="0">
                <a:solidFill>
                  <a:srgbClr val="FF0000"/>
                </a:solidFill>
                <a:latin typeface="Times New Roman"/>
                <a:cs typeface="Times New Roman"/>
              </a:rPr>
              <a:t>solation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:</a:t>
            </a:r>
            <a:r>
              <a:rPr sz="1995" spc="-6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transaction</a:t>
            </a:r>
            <a:r>
              <a:rPr sz="1995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does</a:t>
            </a:r>
            <a:r>
              <a:rPr sz="1995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not interfere.</a:t>
            </a:r>
            <a:r>
              <a:rPr sz="1995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Every</a:t>
            </a:r>
            <a:r>
              <a:rPr sz="1995" spc="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transaction</a:t>
            </a:r>
            <a:r>
              <a:rPr sz="1995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executed</a:t>
            </a:r>
            <a:r>
              <a:rPr sz="1995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as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13054" marR="679465" defTabSz="829178">
              <a:spcBef>
                <a:spcPts val="23"/>
              </a:spcBef>
            </a:pP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it</a:t>
            </a:r>
            <a:r>
              <a:rPr sz="1995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was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only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one</a:t>
            </a:r>
            <a:r>
              <a:rPr sz="1995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system</a:t>
            </a:r>
            <a:r>
              <a:rPr sz="1995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(every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seralization</a:t>
            </a:r>
            <a:r>
              <a:rPr sz="1995" spc="-5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1995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concurrent </a:t>
            </a:r>
            <a:r>
              <a:rPr sz="1995" spc="-4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transactions</a:t>
            </a:r>
            <a:r>
              <a:rPr sz="1995" spc="-5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accepted)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13054" marR="225721" lvl="1" indent="-343188" defTabSz="829178">
              <a:lnSpc>
                <a:spcPts val="2412"/>
              </a:lnSpc>
              <a:spcBef>
                <a:spcPts val="63"/>
              </a:spcBef>
              <a:buFont typeface="Arial MT"/>
              <a:buChar char="•"/>
              <a:tabLst>
                <a:tab pos="812479" algn="l"/>
                <a:tab pos="813054" algn="l"/>
              </a:tabLst>
            </a:pPr>
            <a:r>
              <a:rPr sz="1995" b="1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1995" dirty="0">
                <a:solidFill>
                  <a:srgbClr val="FF0000"/>
                </a:solidFill>
                <a:latin typeface="Times New Roman"/>
                <a:cs typeface="Times New Roman"/>
              </a:rPr>
              <a:t>urability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:</a:t>
            </a:r>
            <a:r>
              <a:rPr sz="1995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after</a:t>
            </a:r>
            <a:r>
              <a:rPr sz="1995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commit,</a:t>
            </a:r>
            <a:r>
              <a:rPr sz="1995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updates</a:t>
            </a:r>
            <a:r>
              <a:rPr sz="1995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9" dirty="0">
                <a:solidFill>
                  <a:prstClr val="black"/>
                </a:solidFill>
                <a:latin typeface="Times New Roman"/>
                <a:cs typeface="Times New Roman"/>
              </a:rPr>
              <a:t>made</a:t>
            </a:r>
            <a:r>
              <a:rPr sz="1995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permanent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regardless </a:t>
            </a:r>
            <a:r>
              <a:rPr sz="1995" spc="-4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possible</a:t>
            </a:r>
            <a:r>
              <a:rPr sz="1995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failures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516" marR="164684" defTabSz="829178">
              <a:lnSpc>
                <a:spcPct val="89300"/>
              </a:lnSpc>
              <a:spcBef>
                <a:spcPts val="1251"/>
              </a:spcBef>
            </a:pPr>
            <a:r>
              <a:rPr sz="1814" spc="-9" dirty="0">
                <a:solidFill>
                  <a:srgbClr val="7F0000"/>
                </a:solidFill>
                <a:latin typeface="Times New Roman"/>
                <a:cs typeface="Times New Roman"/>
              </a:rPr>
              <a:t>*</a:t>
            </a:r>
            <a:r>
              <a:rPr sz="1814" b="1" spc="-9" dirty="0">
                <a:solidFill>
                  <a:srgbClr val="7F0000"/>
                </a:solidFill>
                <a:latin typeface="Times New Roman"/>
                <a:cs typeface="Times New Roman"/>
              </a:rPr>
              <a:t>Note</a:t>
            </a:r>
            <a:r>
              <a:rPr sz="1814" spc="-9" dirty="0">
                <a:solidFill>
                  <a:srgbClr val="7F0000"/>
                </a:solidFill>
                <a:latin typeface="Times New Roman"/>
                <a:cs typeface="Times New Roman"/>
              </a:rPr>
              <a:t>: </a:t>
            </a:r>
            <a:r>
              <a:rPr sz="1814" spc="-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1814" spc="-9" dirty="0">
                <a:solidFill>
                  <a:prstClr val="black"/>
                </a:solidFill>
                <a:latin typeface="Times New Roman"/>
                <a:cs typeface="Times New Roman"/>
              </a:rPr>
              <a:t>DB literature the </a:t>
            </a:r>
            <a:r>
              <a:rPr sz="1814" spc="-5" dirty="0">
                <a:solidFill>
                  <a:prstClr val="black"/>
                </a:solidFill>
                <a:latin typeface="Times New Roman"/>
                <a:cs typeface="Times New Roman"/>
              </a:rPr>
              <a:t>term </a:t>
            </a:r>
            <a:r>
              <a:rPr sz="1814" spc="-9" dirty="0">
                <a:solidFill>
                  <a:prstClr val="black"/>
                </a:solidFill>
                <a:latin typeface="Times New Roman"/>
                <a:cs typeface="Times New Roman"/>
              </a:rPr>
              <a:t>Consistency is often used in </a:t>
            </a:r>
            <a:r>
              <a:rPr sz="1814" spc="-5" dirty="0">
                <a:solidFill>
                  <a:prstClr val="black"/>
                </a:solidFill>
                <a:latin typeface="Times New Roman"/>
                <a:cs typeface="Times New Roman"/>
              </a:rPr>
              <a:t>place </a:t>
            </a:r>
            <a:r>
              <a:rPr sz="181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1814" spc="-9" dirty="0">
                <a:solidFill>
                  <a:prstClr val="black"/>
                </a:solidFill>
                <a:latin typeface="Times New Roman"/>
                <a:cs typeface="Times New Roman"/>
              </a:rPr>
              <a:t>Coherence to </a:t>
            </a:r>
            <a:r>
              <a:rPr sz="1814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9" dirty="0">
                <a:solidFill>
                  <a:prstClr val="black"/>
                </a:solidFill>
                <a:latin typeface="Times New Roman"/>
                <a:cs typeface="Times New Roman"/>
              </a:rPr>
              <a:t>indicate</a:t>
            </a:r>
            <a:r>
              <a:rPr sz="1814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9" dirty="0">
                <a:solidFill>
                  <a:prstClr val="black"/>
                </a:solidFill>
                <a:latin typeface="Times New Roman"/>
                <a:cs typeface="Times New Roman"/>
              </a:rPr>
              <a:t>conformance</a:t>
            </a:r>
            <a:r>
              <a:rPr sz="1814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1814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5" dirty="0">
                <a:solidFill>
                  <a:prstClr val="black"/>
                </a:solidFill>
                <a:latin typeface="Times New Roman"/>
                <a:cs typeface="Times New Roman"/>
              </a:rPr>
              <a:t>data</a:t>
            </a:r>
            <a:r>
              <a:rPr sz="1814" spc="-18" dirty="0">
                <a:solidFill>
                  <a:prstClr val="black"/>
                </a:solidFill>
                <a:latin typeface="Times New Roman"/>
                <a:cs typeface="Times New Roman"/>
              </a:rPr>
              <a:t> with</a:t>
            </a:r>
            <a:r>
              <a:rPr sz="1814" spc="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9" dirty="0">
                <a:solidFill>
                  <a:prstClr val="black"/>
                </a:solidFill>
                <a:latin typeface="Times New Roman"/>
                <a:cs typeface="Times New Roman"/>
              </a:rPr>
              <a:t>integrity constraints.</a:t>
            </a:r>
            <a:r>
              <a:rPr sz="1814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18" dirty="0">
                <a:solidFill>
                  <a:prstClr val="black"/>
                </a:solidFill>
                <a:latin typeface="Times New Roman"/>
                <a:cs typeface="Times New Roman"/>
              </a:rPr>
              <a:t>However,</a:t>
            </a:r>
            <a:r>
              <a:rPr sz="1814" spc="-9" dirty="0">
                <a:solidFill>
                  <a:prstClr val="black"/>
                </a:solidFill>
                <a:latin typeface="Times New Roman"/>
                <a:cs typeface="Times New Roman"/>
              </a:rPr>
              <a:t> here</a:t>
            </a:r>
            <a:r>
              <a:rPr sz="1814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27" dirty="0">
                <a:solidFill>
                  <a:prstClr val="black"/>
                </a:solidFill>
                <a:latin typeface="Times New Roman"/>
                <a:cs typeface="Times New Roman"/>
              </a:rPr>
              <a:t>we</a:t>
            </a:r>
            <a:r>
              <a:rPr sz="1814" spc="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14" dirty="0">
                <a:solidFill>
                  <a:prstClr val="black"/>
                </a:solidFill>
                <a:latin typeface="Times New Roman"/>
                <a:cs typeface="Times New Roman"/>
              </a:rPr>
              <a:t>use </a:t>
            </a:r>
            <a:r>
              <a:rPr sz="1814" spc="-9" dirty="0">
                <a:solidFill>
                  <a:prstClr val="black"/>
                </a:solidFill>
                <a:latin typeface="Times New Roman"/>
                <a:cs typeface="Times New Roman"/>
              </a:rPr>
              <a:t> Consistency</a:t>
            </a:r>
            <a:r>
              <a:rPr sz="1814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9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18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814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14" dirty="0">
                <a:solidFill>
                  <a:prstClr val="black"/>
                </a:solidFill>
                <a:latin typeface="Times New Roman"/>
                <a:cs typeface="Times New Roman"/>
              </a:rPr>
              <a:t>wider</a:t>
            </a:r>
            <a:r>
              <a:rPr sz="1814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14" dirty="0">
                <a:solidFill>
                  <a:prstClr val="black"/>
                </a:solidFill>
                <a:latin typeface="Times New Roman"/>
                <a:cs typeface="Times New Roman"/>
              </a:rPr>
              <a:t>sense</a:t>
            </a:r>
            <a:r>
              <a:rPr sz="1814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5" dirty="0">
                <a:solidFill>
                  <a:prstClr val="black"/>
                </a:solidFill>
                <a:latin typeface="Times New Roman"/>
                <a:cs typeface="Times New Roman"/>
              </a:rPr>
              <a:t>(e.g.,</a:t>
            </a:r>
            <a:r>
              <a:rPr sz="1814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5" dirty="0">
                <a:solidFill>
                  <a:prstClr val="black"/>
                </a:solidFill>
                <a:latin typeface="Times New Roman"/>
                <a:cs typeface="Times New Roman"/>
              </a:rPr>
              <a:t>it</a:t>
            </a:r>
            <a:r>
              <a:rPr sz="1814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9" dirty="0">
                <a:solidFill>
                  <a:prstClr val="black"/>
                </a:solidFill>
                <a:latin typeface="Times New Roman"/>
                <a:cs typeface="Times New Roman"/>
              </a:rPr>
              <a:t>indicates</a:t>
            </a:r>
            <a:r>
              <a:rPr sz="1814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814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14" dirty="0">
                <a:solidFill>
                  <a:prstClr val="black"/>
                </a:solidFill>
                <a:latin typeface="Times New Roman"/>
                <a:cs typeface="Times New Roman"/>
              </a:rPr>
              <a:t>enforcement</a:t>
            </a:r>
            <a:r>
              <a:rPr sz="1814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1814" spc="-5" dirty="0">
                <a:solidFill>
                  <a:prstClr val="black"/>
                </a:solidFill>
                <a:latin typeface="Times New Roman"/>
                <a:cs typeface="Times New Roman"/>
              </a:rPr>
              <a:t> all</a:t>
            </a:r>
            <a:r>
              <a:rPr sz="1814" spc="-1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14" dirty="0">
                <a:solidFill>
                  <a:prstClr val="black"/>
                </a:solidFill>
                <a:latin typeface="Times New Roman"/>
                <a:cs typeface="Times New Roman"/>
              </a:rPr>
              <a:t>ACID</a:t>
            </a:r>
            <a:r>
              <a:rPr sz="1814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5" dirty="0">
                <a:solidFill>
                  <a:prstClr val="black"/>
                </a:solidFill>
                <a:latin typeface="Times New Roman"/>
                <a:cs typeface="Times New Roman"/>
              </a:rPr>
              <a:t>properties), </a:t>
            </a:r>
            <a:r>
              <a:rPr sz="1814" spc="-43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9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1814" spc="-14" dirty="0">
                <a:solidFill>
                  <a:prstClr val="black"/>
                </a:solidFill>
                <a:latin typeface="Times New Roman"/>
                <a:cs typeface="Times New Roman"/>
              </a:rPr>
              <a:t>thus</a:t>
            </a:r>
            <a:r>
              <a:rPr sz="1814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27" dirty="0">
                <a:solidFill>
                  <a:prstClr val="black"/>
                </a:solidFill>
                <a:latin typeface="Times New Roman"/>
                <a:cs typeface="Times New Roman"/>
              </a:rPr>
              <a:t>we</a:t>
            </a:r>
            <a:r>
              <a:rPr sz="1814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5" dirty="0">
                <a:solidFill>
                  <a:prstClr val="black"/>
                </a:solidFill>
                <a:latin typeface="Times New Roman"/>
                <a:cs typeface="Times New Roman"/>
              </a:rPr>
              <a:t>prefer</a:t>
            </a:r>
            <a:r>
              <a:rPr sz="1814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9" dirty="0">
                <a:solidFill>
                  <a:prstClr val="black"/>
                </a:solidFill>
                <a:latin typeface="Times New Roman"/>
                <a:cs typeface="Times New Roman"/>
              </a:rPr>
              <a:t>to indicate</a:t>
            </a:r>
            <a:r>
              <a:rPr sz="1814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9" dirty="0">
                <a:solidFill>
                  <a:prstClr val="black"/>
                </a:solidFill>
                <a:latin typeface="Times New Roman"/>
                <a:cs typeface="Times New Roman"/>
              </a:rPr>
              <a:t>constraints</a:t>
            </a:r>
            <a:r>
              <a:rPr sz="1814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9" dirty="0">
                <a:solidFill>
                  <a:prstClr val="black"/>
                </a:solidFill>
                <a:latin typeface="Times New Roman"/>
                <a:cs typeface="Times New Roman"/>
              </a:rPr>
              <a:t>satisfaction</a:t>
            </a:r>
            <a:r>
              <a:rPr sz="1814" spc="-5" dirty="0">
                <a:solidFill>
                  <a:prstClr val="black"/>
                </a:solidFill>
                <a:latin typeface="Times New Roman"/>
                <a:cs typeface="Times New Roman"/>
              </a:rPr>
              <a:t> as</a:t>
            </a:r>
            <a:r>
              <a:rPr sz="18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5" dirty="0">
                <a:solidFill>
                  <a:prstClr val="black"/>
                </a:solidFill>
                <a:latin typeface="Times New Roman"/>
                <a:cs typeface="Times New Roman"/>
              </a:rPr>
              <a:t>data</a:t>
            </a:r>
            <a:r>
              <a:rPr sz="1814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14" spc="-9" dirty="0">
                <a:solidFill>
                  <a:prstClr val="black"/>
                </a:solidFill>
                <a:latin typeface="Times New Roman"/>
                <a:cs typeface="Times New Roman"/>
              </a:rPr>
              <a:t>Coherence.</a:t>
            </a:r>
            <a:endParaRPr sz="1814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79556" y="6296230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19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99262" y="1789870"/>
            <a:ext cx="6412315" cy="3678905"/>
          </a:xfrm>
          <a:custGeom>
            <a:avLst/>
            <a:gdLst/>
            <a:ahLst/>
            <a:cxnLst/>
            <a:rect l="l" t="t" r="r" b="b"/>
            <a:pathLst>
              <a:path w="7071359" h="4057015">
                <a:moveTo>
                  <a:pt x="7071357" y="4056888"/>
                </a:moveTo>
                <a:lnTo>
                  <a:pt x="7071357" y="0"/>
                </a:lnTo>
                <a:lnTo>
                  <a:pt x="0" y="0"/>
                </a:lnTo>
                <a:lnTo>
                  <a:pt x="0" y="4053840"/>
                </a:lnTo>
                <a:lnTo>
                  <a:pt x="3048" y="4056888"/>
                </a:lnTo>
                <a:lnTo>
                  <a:pt x="6096" y="4056888"/>
                </a:lnTo>
                <a:lnTo>
                  <a:pt x="6096" y="9144"/>
                </a:lnTo>
                <a:lnTo>
                  <a:pt x="12192" y="3048"/>
                </a:lnTo>
                <a:lnTo>
                  <a:pt x="12192" y="9144"/>
                </a:lnTo>
                <a:lnTo>
                  <a:pt x="7062213" y="9144"/>
                </a:lnTo>
                <a:lnTo>
                  <a:pt x="7062213" y="3048"/>
                </a:lnTo>
                <a:lnTo>
                  <a:pt x="7068309" y="9144"/>
                </a:lnTo>
                <a:lnTo>
                  <a:pt x="7068309" y="4056888"/>
                </a:lnTo>
                <a:lnTo>
                  <a:pt x="7071357" y="4056888"/>
                </a:lnTo>
                <a:close/>
              </a:path>
              <a:path w="7071359" h="4057015">
                <a:moveTo>
                  <a:pt x="12192" y="9144"/>
                </a:moveTo>
                <a:lnTo>
                  <a:pt x="12192" y="3048"/>
                </a:lnTo>
                <a:lnTo>
                  <a:pt x="6096" y="9144"/>
                </a:lnTo>
                <a:lnTo>
                  <a:pt x="12192" y="9144"/>
                </a:lnTo>
                <a:close/>
              </a:path>
              <a:path w="7071359" h="4057015">
                <a:moveTo>
                  <a:pt x="12192" y="4044696"/>
                </a:moveTo>
                <a:lnTo>
                  <a:pt x="12192" y="9144"/>
                </a:lnTo>
                <a:lnTo>
                  <a:pt x="6096" y="9144"/>
                </a:lnTo>
                <a:lnTo>
                  <a:pt x="6096" y="4044696"/>
                </a:lnTo>
                <a:lnTo>
                  <a:pt x="12192" y="4044696"/>
                </a:lnTo>
                <a:close/>
              </a:path>
              <a:path w="7071359" h="4057015">
                <a:moveTo>
                  <a:pt x="7068309" y="4044696"/>
                </a:moveTo>
                <a:lnTo>
                  <a:pt x="6096" y="4044696"/>
                </a:lnTo>
                <a:lnTo>
                  <a:pt x="12192" y="4050792"/>
                </a:lnTo>
                <a:lnTo>
                  <a:pt x="12192" y="4056888"/>
                </a:lnTo>
                <a:lnTo>
                  <a:pt x="7062213" y="4056888"/>
                </a:lnTo>
                <a:lnTo>
                  <a:pt x="7062213" y="4050792"/>
                </a:lnTo>
                <a:lnTo>
                  <a:pt x="7068309" y="4044696"/>
                </a:lnTo>
                <a:close/>
              </a:path>
              <a:path w="7071359" h="4057015">
                <a:moveTo>
                  <a:pt x="12192" y="4056888"/>
                </a:moveTo>
                <a:lnTo>
                  <a:pt x="12192" y="4050792"/>
                </a:lnTo>
                <a:lnTo>
                  <a:pt x="6096" y="4044696"/>
                </a:lnTo>
                <a:lnTo>
                  <a:pt x="6096" y="4056888"/>
                </a:lnTo>
                <a:lnTo>
                  <a:pt x="12192" y="4056888"/>
                </a:lnTo>
                <a:close/>
              </a:path>
              <a:path w="7071359" h="4057015">
                <a:moveTo>
                  <a:pt x="7068309" y="9144"/>
                </a:moveTo>
                <a:lnTo>
                  <a:pt x="7062213" y="3048"/>
                </a:lnTo>
                <a:lnTo>
                  <a:pt x="7062213" y="9144"/>
                </a:lnTo>
                <a:lnTo>
                  <a:pt x="7068309" y="9144"/>
                </a:lnTo>
                <a:close/>
              </a:path>
              <a:path w="7071359" h="4057015">
                <a:moveTo>
                  <a:pt x="7068309" y="4044696"/>
                </a:moveTo>
                <a:lnTo>
                  <a:pt x="7068309" y="9144"/>
                </a:lnTo>
                <a:lnTo>
                  <a:pt x="7062213" y="9144"/>
                </a:lnTo>
                <a:lnTo>
                  <a:pt x="7062213" y="4044696"/>
                </a:lnTo>
                <a:lnTo>
                  <a:pt x="7068309" y="4044696"/>
                </a:lnTo>
                <a:close/>
              </a:path>
              <a:path w="7071359" h="4057015">
                <a:moveTo>
                  <a:pt x="7068309" y="4056888"/>
                </a:moveTo>
                <a:lnTo>
                  <a:pt x="7068309" y="4044696"/>
                </a:lnTo>
                <a:lnTo>
                  <a:pt x="7062213" y="4050792"/>
                </a:lnTo>
                <a:lnTo>
                  <a:pt x="7062213" y="4056888"/>
                </a:lnTo>
                <a:lnTo>
                  <a:pt x="7068309" y="4056888"/>
                </a:lnTo>
                <a:close/>
              </a:path>
            </a:pathLst>
          </a:custGeom>
          <a:solidFill>
            <a:srgbClr val="3232CC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982105" y="1743492"/>
            <a:ext cx="7586720" cy="2620108"/>
          </a:xfrm>
          <a:prstGeom prst="rect">
            <a:avLst/>
          </a:prstGeom>
        </p:spPr>
        <p:txBody>
          <a:bodyPr vert="horz" wrap="square" lIns="0" tIns="97313" rIns="0" bIns="0" rtlCol="0">
            <a:spAutoFit/>
          </a:bodyPr>
          <a:lstStyle/>
          <a:p>
            <a:pPr marL="884456" indent="-343188">
              <a:spcBef>
                <a:spcPts val="766"/>
              </a:spcBef>
              <a:buChar char="•"/>
              <a:tabLst>
                <a:tab pos="884456" algn="l"/>
                <a:tab pos="885031" algn="l"/>
              </a:tabLst>
            </a:pPr>
            <a:r>
              <a:rPr spc="-5" dirty="0"/>
              <a:t>NoSQL</a:t>
            </a:r>
            <a:r>
              <a:rPr spc="-41" dirty="0"/>
              <a:t> </a:t>
            </a:r>
            <a:r>
              <a:rPr spc="-5" dirty="0"/>
              <a:t>data</a:t>
            </a:r>
            <a:r>
              <a:rPr spc="-45" dirty="0"/>
              <a:t> </a:t>
            </a:r>
            <a:r>
              <a:rPr spc="-14" dirty="0"/>
              <a:t>models</a:t>
            </a:r>
          </a:p>
          <a:p>
            <a:pPr marL="884456" indent="-343188">
              <a:spcBef>
                <a:spcPts val="671"/>
              </a:spcBef>
              <a:buChar char="•"/>
              <a:tabLst>
                <a:tab pos="884456" algn="l"/>
                <a:tab pos="885031" algn="l"/>
              </a:tabLst>
            </a:pPr>
            <a:r>
              <a:rPr spc="-5" dirty="0"/>
              <a:t>Key-value,</a:t>
            </a:r>
            <a:r>
              <a:rPr spc="-45" dirty="0"/>
              <a:t> </a:t>
            </a:r>
            <a:r>
              <a:rPr spc="-9" dirty="0"/>
              <a:t>document,</a:t>
            </a:r>
            <a:r>
              <a:rPr spc="-45" dirty="0"/>
              <a:t> </a:t>
            </a:r>
            <a:r>
              <a:rPr spc="-14" dirty="0"/>
              <a:t>column</a:t>
            </a:r>
            <a:r>
              <a:rPr dirty="0"/>
              <a:t> </a:t>
            </a:r>
            <a:r>
              <a:rPr spc="-5" dirty="0"/>
              <a:t>databases</a:t>
            </a:r>
          </a:p>
          <a:p>
            <a:pPr marL="884456" indent="-343188">
              <a:spcBef>
                <a:spcPts val="653"/>
              </a:spcBef>
              <a:buChar char="•"/>
              <a:tabLst>
                <a:tab pos="884456" algn="l"/>
                <a:tab pos="885031" algn="l"/>
              </a:tabLst>
            </a:pPr>
            <a:r>
              <a:rPr spc="-5" dirty="0">
                <a:solidFill>
                  <a:srgbClr val="FF0000"/>
                </a:solidFill>
              </a:rPr>
              <a:t>Distribution</a:t>
            </a:r>
            <a:r>
              <a:rPr spc="-77" dirty="0">
                <a:solidFill>
                  <a:srgbClr val="FF0000"/>
                </a:solidFill>
              </a:rPr>
              <a:t> </a:t>
            </a:r>
            <a:r>
              <a:rPr spc="-14" dirty="0">
                <a:solidFill>
                  <a:srgbClr val="FF0000"/>
                </a:solidFill>
              </a:rPr>
              <a:t>models</a:t>
            </a:r>
          </a:p>
          <a:p>
            <a:pPr marL="884456" indent="-343188">
              <a:spcBef>
                <a:spcPts val="653"/>
              </a:spcBef>
              <a:buChar char="•"/>
              <a:tabLst>
                <a:tab pos="884456" algn="l"/>
                <a:tab pos="885031" algn="l"/>
              </a:tabLst>
            </a:pPr>
            <a:r>
              <a:rPr spc="-5" dirty="0"/>
              <a:t>Consistency</a:t>
            </a:r>
          </a:p>
          <a:p>
            <a:pPr marL="884456" indent="-343188">
              <a:spcBef>
                <a:spcPts val="676"/>
              </a:spcBef>
              <a:buChar char="•"/>
              <a:tabLst>
                <a:tab pos="884456" algn="l"/>
                <a:tab pos="885031" algn="l"/>
              </a:tabLst>
            </a:pPr>
            <a:r>
              <a:rPr spc="-5" dirty="0"/>
              <a:t>Map-Reduce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2</a:t>
            </a:fld>
            <a:endParaRPr spc="14" dirty="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99262" y="928220"/>
            <a:ext cx="6148591" cy="503003"/>
          </a:xfrm>
          <a:prstGeom prst="rect">
            <a:avLst/>
          </a:prstGeom>
        </p:spPr>
        <p:txBody>
          <a:bodyPr vert="horz" wrap="square" lIns="0" tIns="14395" rIns="0" bIns="0" rtlCol="0">
            <a:spAutoFit/>
          </a:bodyPr>
          <a:lstStyle/>
          <a:p>
            <a:pPr marL="11516">
              <a:spcBef>
                <a:spcPts val="113"/>
              </a:spcBef>
            </a:pPr>
            <a:r>
              <a:rPr spc="9" dirty="0"/>
              <a:t>N</a:t>
            </a:r>
            <a:r>
              <a:rPr spc="18" dirty="0"/>
              <a:t>oS</a:t>
            </a:r>
            <a:r>
              <a:rPr spc="9" dirty="0"/>
              <a:t>Q</a:t>
            </a:r>
            <a:r>
              <a:rPr spc="14" dirty="0"/>
              <a:t>L</a:t>
            </a:r>
            <a:r>
              <a:rPr spc="-168" dirty="0"/>
              <a:t> </a:t>
            </a:r>
            <a:r>
              <a:rPr spc="18" dirty="0"/>
              <a:t>da</a:t>
            </a:r>
            <a:r>
              <a:rPr spc="5" dirty="0"/>
              <a:t>t</a:t>
            </a:r>
            <a:r>
              <a:rPr spc="18" dirty="0"/>
              <a:t>aba</a:t>
            </a:r>
            <a:r>
              <a:rPr spc="5" dirty="0"/>
              <a:t>s</a:t>
            </a:r>
            <a:r>
              <a:rPr dirty="0"/>
              <a:t>e</a:t>
            </a:r>
            <a:r>
              <a:rPr spc="5" dirty="0"/>
              <a:t>s:</a:t>
            </a:r>
            <a:r>
              <a:rPr spc="-208" dirty="0"/>
              <a:t> </a:t>
            </a:r>
            <a:r>
              <a:rPr spc="9" dirty="0"/>
              <a:t>A</a:t>
            </a:r>
            <a:r>
              <a:rPr spc="18" dirty="0"/>
              <a:t>gg</a:t>
            </a:r>
            <a:r>
              <a:rPr spc="-63" dirty="0"/>
              <a:t>r</a:t>
            </a:r>
            <a:r>
              <a:rPr dirty="0"/>
              <a:t>e</a:t>
            </a:r>
            <a:r>
              <a:rPr spc="18" dirty="0"/>
              <a:t>ga</a:t>
            </a:r>
            <a:r>
              <a:rPr spc="5" dirty="0"/>
              <a:t>t</a:t>
            </a:r>
            <a:r>
              <a:rPr dirty="0"/>
              <a:t>e</a:t>
            </a:r>
            <a:r>
              <a:rPr spc="14" dirty="0"/>
              <a:t>d </a:t>
            </a:r>
            <a:r>
              <a:rPr spc="9" dirty="0"/>
              <a:t>DBs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1690" y="499811"/>
            <a:ext cx="2354522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dirty="0"/>
              <a:t>Consistency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09460" y="128522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6698" y="1287532"/>
            <a:ext cx="7761459" cy="4501026"/>
          </a:xfrm>
          <a:prstGeom prst="rect">
            <a:avLst/>
          </a:prstGeom>
        </p:spPr>
        <p:txBody>
          <a:bodyPr vert="horz" wrap="square" lIns="0" tIns="48945" rIns="0" bIns="0" rtlCol="0">
            <a:spAutoFit/>
          </a:bodyPr>
          <a:lstStyle/>
          <a:p>
            <a:pPr marL="11516" defTabSz="829178">
              <a:spcBef>
                <a:spcPts val="385"/>
              </a:spcBef>
            </a:pP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Transactions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relational</a:t>
            </a:r>
            <a:r>
              <a:rPr sz="2403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DBMSs</a:t>
            </a:r>
            <a:r>
              <a:rPr sz="2403" spc="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such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that:</a:t>
            </a:r>
          </a:p>
          <a:p>
            <a:pPr marL="552785" indent="-343188" defTabSz="829178">
              <a:spcBef>
                <a:spcPts val="295"/>
              </a:spcBef>
              <a:buFont typeface="Arial MT"/>
              <a:buChar char="•"/>
              <a:tabLst>
                <a:tab pos="552785" algn="l"/>
                <a:tab pos="553361" algn="l"/>
              </a:tabLst>
            </a:pP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Atomicity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always</a:t>
            </a:r>
            <a:r>
              <a:rPr sz="2403"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guaranteed</a:t>
            </a:r>
            <a:endParaRPr lang="en-IN" sz="2403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27"/>
              </a:spcBef>
            </a:pPr>
            <a:endParaRPr lang="en-IN" sz="276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52785" marR="4607" indent="-343188" defTabSz="829178">
              <a:lnSpc>
                <a:spcPts val="2593"/>
              </a:lnSpc>
              <a:spcBef>
                <a:spcPts val="5"/>
              </a:spcBef>
              <a:buFont typeface="Arial MT"/>
              <a:buChar char="•"/>
              <a:tabLst>
                <a:tab pos="552785" algn="l"/>
                <a:tab pos="553361" algn="l"/>
              </a:tabLst>
            </a:pP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Coherence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can be relaxed within the transaction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(e.g.,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by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deferring constraint checks), but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it is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enforced at the end of </a:t>
            </a:r>
            <a:r>
              <a:rPr sz="2403" spc="-5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transaction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(when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data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committed)</a:t>
            </a:r>
            <a:endParaRPr sz="2403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36"/>
              </a:spcBef>
              <a:buFontTx/>
              <a:buChar char="•"/>
            </a:pPr>
            <a:endParaRPr sz="272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52785" marR="161805" indent="-343188" defTabSz="829178">
              <a:lnSpc>
                <a:spcPts val="2593"/>
              </a:lnSpc>
              <a:buFont typeface="Arial MT"/>
              <a:buChar char="•"/>
              <a:tabLst>
                <a:tab pos="552785" algn="l"/>
                <a:tab pos="553361" algn="l"/>
              </a:tabLst>
            </a:pP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Durability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general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guaranteed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(even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though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some</a:t>
            </a:r>
            <a:r>
              <a:rPr sz="2403" spc="5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in- </a:t>
            </a:r>
            <a:r>
              <a:rPr sz="2403" spc="-5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memory</a:t>
            </a:r>
            <a:r>
              <a:rPr sz="2403"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databases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may</a:t>
            </a:r>
            <a:r>
              <a:rPr sz="2403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not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fully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meet</a:t>
            </a:r>
            <a:r>
              <a:rPr sz="2403" spc="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this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requirement)</a:t>
            </a:r>
            <a:endParaRPr sz="2403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36"/>
              </a:spcBef>
              <a:buFontTx/>
              <a:buChar char="•"/>
            </a:pPr>
            <a:endParaRPr sz="3219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52785" marR="385798" indent="-343188" defTabSz="829178">
              <a:lnSpc>
                <a:spcPts val="2593"/>
              </a:lnSpc>
              <a:buFont typeface="Arial MT"/>
              <a:buChar char="•"/>
              <a:tabLst>
                <a:tab pos="552785" algn="l"/>
                <a:tab pos="553361" algn="l"/>
              </a:tabLst>
            </a:pPr>
            <a:r>
              <a:rPr sz="2403" dirty="0">
                <a:solidFill>
                  <a:srgbClr val="0000FF"/>
                </a:solidFill>
                <a:latin typeface="Times New Roman"/>
                <a:cs typeface="Times New Roman"/>
              </a:rPr>
              <a:t>Isolation</a:t>
            </a:r>
            <a:r>
              <a:rPr sz="2403" spc="-3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most</a:t>
            </a:r>
            <a:r>
              <a:rPr sz="2403" spc="5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critical</a:t>
            </a:r>
            <a:r>
              <a:rPr sz="2403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32" dirty="0">
                <a:solidFill>
                  <a:prstClr val="black"/>
                </a:solidFill>
                <a:latin typeface="Times New Roman"/>
                <a:cs typeface="Times New Roman"/>
              </a:rPr>
              <a:t>property,</a:t>
            </a:r>
            <a:r>
              <a:rPr sz="2403" spc="8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since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independent </a:t>
            </a:r>
            <a:r>
              <a:rPr sz="2403" spc="-5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transactions</a:t>
            </a:r>
            <a:r>
              <a:rPr sz="2403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may</a:t>
            </a:r>
            <a:r>
              <a:rPr sz="2403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interfere</a:t>
            </a:r>
            <a:r>
              <a:rPr sz="2403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various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ways.</a:t>
            </a:r>
            <a:endParaRPr sz="2403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9460" y="6224368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20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F35B-DBFC-45C9-ECFA-8E0A1E94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1C018-D8C6-9034-B751-A3A0B3561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C0F7C-3FFF-8E92-1741-BFC00F71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06" y="74166"/>
            <a:ext cx="9696786" cy="670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8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00528" y="6270900"/>
            <a:ext cx="200384" cy="224987"/>
          </a:xfrm>
          <a:prstGeom prst="rect">
            <a:avLst/>
          </a:prstGeom>
        </p:spPr>
        <p:txBody>
          <a:bodyPr vert="horz" wrap="square" lIns="0" tIns="15547" rIns="0" bIns="0" rtlCol="0">
            <a:spAutoFit/>
          </a:bodyPr>
          <a:lstStyle/>
          <a:p>
            <a:pPr marL="11516" defTabSz="829178">
              <a:spcBef>
                <a:spcPts val="122"/>
              </a:spcBef>
            </a:pPr>
            <a:r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t>68</a:t>
            </a:r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11764" y="157083"/>
            <a:ext cx="8400618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  <a:tabLst>
                <a:tab pos="718621" algn="l"/>
                <a:tab pos="8388517" algn="l"/>
              </a:tabLst>
            </a:pPr>
            <a:r>
              <a:rPr sz="3582" u="heavy" dirty="0">
                <a:uFill>
                  <a:solidFill>
                    <a:srgbClr val="000000"/>
                  </a:solidFill>
                </a:uFill>
              </a:rPr>
              <a:t> 	Consistency</a:t>
            </a:r>
            <a:r>
              <a:rPr sz="3582" u="heavy" spc="41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582" u="heavy" spc="5" dirty="0">
                <a:uFill>
                  <a:solidFill>
                    <a:srgbClr val="000000"/>
                  </a:solidFill>
                </a:uFill>
              </a:rPr>
              <a:t>–</a:t>
            </a:r>
            <a:r>
              <a:rPr sz="3582" u="heavy" spc="-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582" u="heavy" spc="5" dirty="0">
                <a:uFill>
                  <a:solidFill>
                    <a:srgbClr val="000000"/>
                  </a:solidFill>
                </a:uFill>
              </a:rPr>
              <a:t>Isolation</a:t>
            </a:r>
            <a:r>
              <a:rPr sz="3582" u="heavy" spc="18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582" u="heavy" dirty="0">
                <a:uFill>
                  <a:solidFill>
                    <a:srgbClr val="000000"/>
                  </a:solidFill>
                </a:uFill>
              </a:rPr>
              <a:t>in</a:t>
            </a:r>
            <a:r>
              <a:rPr sz="3582" u="heavy" spc="-9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582" u="heavy" spc="5" dirty="0">
                <a:uFill>
                  <a:solidFill>
                    <a:srgbClr val="000000"/>
                  </a:solidFill>
                </a:uFill>
              </a:rPr>
              <a:t>RDBMSs	</a:t>
            </a:r>
            <a:endParaRPr sz="3582"/>
          </a:p>
        </p:txBody>
      </p:sp>
      <p:sp>
        <p:nvSpPr>
          <p:cNvPr id="4" name="object 4"/>
          <p:cNvSpPr txBox="1"/>
          <p:nvPr/>
        </p:nvSpPr>
        <p:spPr>
          <a:xfrm>
            <a:off x="2146698" y="795949"/>
            <a:ext cx="7987756" cy="5601309"/>
          </a:xfrm>
          <a:prstGeom prst="rect">
            <a:avLst/>
          </a:prstGeom>
        </p:spPr>
        <p:txBody>
          <a:bodyPr vert="horz" wrap="square" lIns="0" tIns="46641" rIns="0" bIns="0" rtlCol="0">
            <a:spAutoFit/>
          </a:bodyPr>
          <a:lstStyle/>
          <a:p>
            <a:pPr marL="354128" indent="-343188" defTabSz="829178">
              <a:spcBef>
                <a:spcPts val="367"/>
              </a:spcBef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Possible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Conflicts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between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transactions</a:t>
            </a:r>
            <a:r>
              <a:rPr sz="2176" spc="-7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T1 and</a:t>
            </a:r>
            <a:r>
              <a:rPr sz="2176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T2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classified</a:t>
            </a:r>
            <a:r>
              <a:rPr sz="2176" spc="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as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13054" marR="471595" lvl="1" indent="-343188" defTabSz="829178">
              <a:lnSpc>
                <a:spcPts val="2158"/>
              </a:lnSpc>
              <a:spcBef>
                <a:spcPts val="517"/>
              </a:spcBef>
              <a:buFont typeface="Arial MT"/>
              <a:buChar char="•"/>
              <a:tabLst>
                <a:tab pos="812479" algn="l"/>
                <a:tab pos="813054" algn="l"/>
              </a:tabLst>
            </a:pPr>
            <a:r>
              <a:rPr sz="1995" b="1" spc="-5" dirty="0">
                <a:solidFill>
                  <a:prstClr val="black"/>
                </a:solidFill>
                <a:latin typeface="Times New Roman"/>
                <a:cs typeface="Times New Roman"/>
              </a:rPr>
              <a:t>Write-Read</a:t>
            </a:r>
            <a:r>
              <a:rPr sz="1995" b="1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b="1" dirty="0">
                <a:solidFill>
                  <a:prstClr val="black"/>
                </a:solidFill>
                <a:latin typeface="Times New Roman"/>
                <a:cs typeface="Times New Roman"/>
              </a:rPr>
              <a:t>(WR)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:</a:t>
            </a:r>
            <a:r>
              <a:rPr sz="1995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T1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reads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data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written</a:t>
            </a:r>
            <a:r>
              <a:rPr sz="1995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by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T2,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which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still</a:t>
            </a:r>
            <a:r>
              <a:rPr sz="1995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not </a:t>
            </a:r>
            <a:r>
              <a:rPr sz="1995" spc="-4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committed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(and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1995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could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be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rolled-back)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13054" marR="236085" lvl="1" indent="-343188" defTabSz="829178">
              <a:lnSpc>
                <a:spcPts val="2158"/>
              </a:lnSpc>
              <a:spcBef>
                <a:spcPts val="494"/>
              </a:spcBef>
              <a:buFont typeface="Arial MT"/>
              <a:buChar char="•"/>
              <a:tabLst>
                <a:tab pos="812479" algn="l"/>
                <a:tab pos="813054" algn="l"/>
              </a:tabLst>
            </a:pPr>
            <a:r>
              <a:rPr sz="1995" b="1" spc="-5" dirty="0">
                <a:solidFill>
                  <a:prstClr val="black"/>
                </a:solidFill>
                <a:latin typeface="Times New Roman"/>
                <a:cs typeface="Times New Roman"/>
              </a:rPr>
              <a:t>Read-Write</a:t>
            </a:r>
            <a:r>
              <a:rPr sz="1995" b="1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b="1" spc="-14" dirty="0">
                <a:solidFill>
                  <a:prstClr val="black"/>
                </a:solidFill>
                <a:latin typeface="Times New Roman"/>
                <a:cs typeface="Times New Roman"/>
              </a:rPr>
              <a:t>(RW)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:</a:t>
            </a:r>
            <a:r>
              <a:rPr sz="1995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T1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reads</a:t>
            </a:r>
            <a:r>
              <a:rPr sz="1995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data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1995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T2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then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updates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(before</a:t>
            </a:r>
            <a:r>
              <a:rPr sz="1995" spc="-8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T1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1995" spc="-4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committed)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13054" marR="4607" lvl="1" indent="-343188" defTabSz="829178">
              <a:lnSpc>
                <a:spcPts val="2176"/>
              </a:lnSpc>
              <a:spcBef>
                <a:spcPts val="458"/>
              </a:spcBef>
              <a:buFont typeface="Arial MT"/>
              <a:buChar char="•"/>
              <a:tabLst>
                <a:tab pos="812479" algn="l"/>
                <a:tab pos="813054" algn="l"/>
              </a:tabLst>
            </a:pPr>
            <a:r>
              <a:rPr sz="1995" b="1" spc="-5" dirty="0">
                <a:solidFill>
                  <a:prstClr val="black"/>
                </a:solidFill>
                <a:latin typeface="Times New Roman"/>
                <a:cs typeface="Times New Roman"/>
              </a:rPr>
              <a:t>Write-Write</a:t>
            </a:r>
            <a:r>
              <a:rPr sz="1995" b="1" spc="-5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b="1" spc="5" dirty="0">
                <a:solidFill>
                  <a:prstClr val="black"/>
                </a:solidFill>
                <a:latin typeface="Times New Roman"/>
                <a:cs typeface="Times New Roman"/>
              </a:rPr>
              <a:t>(WW)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:</a:t>
            </a:r>
            <a:r>
              <a:rPr sz="1995" spc="-7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T2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overwrites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data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previously</a:t>
            </a:r>
            <a:r>
              <a:rPr sz="1995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written</a:t>
            </a:r>
            <a:r>
              <a:rPr sz="1995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by</a:t>
            </a:r>
            <a:r>
              <a:rPr sz="1995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T1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(but </a:t>
            </a:r>
            <a:r>
              <a:rPr sz="1995" spc="-4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before</a:t>
            </a:r>
            <a:r>
              <a:rPr sz="1995" spc="-6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T1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committed)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9310" marR="280423" indent="-343188" defTabSz="829178">
              <a:lnSpc>
                <a:spcPts val="2376"/>
              </a:lnSpc>
              <a:spcBef>
                <a:spcPts val="512"/>
              </a:spcBef>
              <a:buFont typeface="Arial MT"/>
              <a:buChar char="•"/>
              <a:tabLst>
                <a:tab pos="359310" algn="l"/>
                <a:tab pos="359886" algn="l"/>
              </a:tabLst>
            </a:pP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Isolation 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ensured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through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use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sophisticated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lock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mechanisms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assign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resource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transaction in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exclusive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or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shared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modality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184838" indent="-343188" defTabSz="829178">
              <a:lnSpc>
                <a:spcPts val="2376"/>
              </a:lnSpc>
              <a:spcBef>
                <a:spcPts val="535"/>
              </a:spcBef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DBMSs allow users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set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desired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isolation level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,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which means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adopting</a:t>
            </a:r>
            <a:r>
              <a:rPr sz="2176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desired lock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policy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3186" indent="-343188" defTabSz="829178">
              <a:lnSpc>
                <a:spcPts val="2376"/>
              </a:lnSpc>
              <a:spcBef>
                <a:spcPts val="535"/>
              </a:spcBef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stricter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lock policy guarantees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serializability: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final 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effect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on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DB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execution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either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sequence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T1-T2 or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sequence</a:t>
            </a:r>
            <a:r>
              <a:rPr sz="2176" spc="-6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T2-T1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121498" indent="-343188" defTabSz="829178">
              <a:lnSpc>
                <a:spcPts val="2376"/>
              </a:lnSpc>
              <a:spcBef>
                <a:spcPts val="535"/>
              </a:spcBef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For performance reasons,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often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weaker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isolation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level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adopted: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2176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example,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208" dirty="0">
                <a:solidFill>
                  <a:prstClr val="black"/>
                </a:solidFill>
                <a:latin typeface="Arial MT"/>
                <a:cs typeface="Arial MT"/>
              </a:rPr>
              <a:t>Read-Committed</a:t>
            </a:r>
            <a:r>
              <a:rPr sz="2176" spc="-127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level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enough</a:t>
            </a:r>
            <a:r>
              <a:rPr sz="2176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avoid</a:t>
            </a:r>
            <a:r>
              <a:rPr sz="2176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WW</a:t>
            </a:r>
            <a:r>
              <a:rPr sz="2176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9430" y="6246025"/>
            <a:ext cx="1505766" cy="349371"/>
          </a:xfrm>
          <a:prstGeom prst="rect">
            <a:avLst/>
          </a:prstGeom>
        </p:spPr>
        <p:txBody>
          <a:bodyPr vert="horz" wrap="square" lIns="0" tIns="14395" rIns="0" bIns="0" rtlCol="0">
            <a:spAutoFit/>
          </a:bodyPr>
          <a:lstStyle/>
          <a:p>
            <a:pPr marL="11516" defTabSz="829178">
              <a:spcBef>
                <a:spcPts val="113"/>
              </a:spcBef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WR</a:t>
            </a:r>
            <a:r>
              <a:rPr sz="2176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conflicts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5347" y="267640"/>
            <a:ext cx="5369509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dirty="0"/>
              <a:t>Consistency</a:t>
            </a:r>
            <a:r>
              <a:rPr sz="3582" spc="36" dirty="0"/>
              <a:t> </a:t>
            </a:r>
            <a:r>
              <a:rPr sz="3582" dirty="0"/>
              <a:t>in</a:t>
            </a:r>
            <a:r>
              <a:rPr sz="3582" spc="9" dirty="0"/>
              <a:t> </a:t>
            </a:r>
            <a:r>
              <a:rPr sz="3582" spc="5" dirty="0"/>
              <a:t>NoSQL</a:t>
            </a:r>
            <a:r>
              <a:rPr sz="3582" dirty="0"/>
              <a:t> DBs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23281" y="901040"/>
            <a:ext cx="8377585" cy="16699"/>
          </a:xfrm>
          <a:custGeom>
            <a:avLst/>
            <a:gdLst/>
            <a:ahLst/>
            <a:cxnLst/>
            <a:rect l="l" t="t" r="r" b="b"/>
            <a:pathLst>
              <a:path w="9238615" h="18415">
                <a:moveTo>
                  <a:pt x="9238487" y="18287"/>
                </a:moveTo>
                <a:lnTo>
                  <a:pt x="9238487" y="0"/>
                </a:lnTo>
                <a:lnTo>
                  <a:pt x="0" y="0"/>
                </a:lnTo>
                <a:lnTo>
                  <a:pt x="0" y="18287"/>
                </a:lnTo>
                <a:lnTo>
                  <a:pt x="9238487" y="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6698" y="1149335"/>
            <a:ext cx="7771824" cy="4748310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354128" marR="154895" indent="-343188" defTabSz="829178">
              <a:lnSpc>
                <a:spcPct val="100800"/>
              </a:lnSpc>
              <a:spcBef>
                <a:spcPts val="91"/>
              </a:spcBef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176" spc="-11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common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claim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we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hear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that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NoSQL</a:t>
            </a:r>
            <a:r>
              <a:rPr sz="2176" spc="-8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databases</a:t>
            </a:r>
            <a:r>
              <a:rPr sz="2176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don’t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support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transactions</a:t>
            </a:r>
            <a:r>
              <a:rPr sz="2176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thus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can’t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be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consistent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41"/>
              </a:spcBef>
              <a:buFont typeface="Arial MT"/>
              <a:buChar char="•"/>
            </a:pPr>
            <a:endParaRPr sz="2267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80039" indent="-343188" defTabSz="829178">
              <a:lnSpc>
                <a:spcPct val="101099"/>
              </a:lnSpc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As we already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said,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any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statement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about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lack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transactions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usually only applies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some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NoSQL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databases, in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particular the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aggregate-oriented</a:t>
            </a:r>
            <a:r>
              <a:rPr sz="2176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ones,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whereas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graph</a:t>
            </a:r>
            <a:r>
              <a:rPr sz="2176" spc="-36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databases</a:t>
            </a:r>
            <a:r>
              <a:rPr sz="2176" spc="-32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tend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to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support </a:t>
            </a:r>
            <a:r>
              <a:rPr sz="2176" spc="-530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ACID</a:t>
            </a:r>
            <a:r>
              <a:rPr sz="2176" spc="-5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transactions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45"/>
              </a:spcBef>
              <a:buFont typeface="Arial MT"/>
              <a:buChar char="•"/>
            </a:pPr>
            <a:endParaRPr sz="2267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607" indent="-343188" defTabSz="829178">
              <a:lnSpc>
                <a:spcPct val="101000"/>
              </a:lnSpc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Secondly,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aggregate-oriented databases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do support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atomic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 operations,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but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only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within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a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single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aggregate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. Consider the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example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previous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slide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assume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you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have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an aggregate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database storing that data. If X,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Y and Z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are managed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same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aggregate, </a:t>
            </a:r>
            <a:r>
              <a:rPr sz="2176" spc="-54" dirty="0">
                <a:solidFill>
                  <a:prstClr val="black"/>
                </a:solidFill>
                <a:latin typeface="Times New Roman"/>
                <a:cs typeface="Times New Roman"/>
              </a:rPr>
              <a:t>RW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conflict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can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avoided (logical consistency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within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an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aggregate</a:t>
            </a:r>
            <a:r>
              <a:rPr sz="2176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but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not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between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aggregates)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23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888" y="267640"/>
            <a:ext cx="3764126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spc="5" dirty="0"/>
              <a:t>Update</a:t>
            </a:r>
            <a:r>
              <a:rPr sz="3582" spc="-36" dirty="0"/>
              <a:t> </a:t>
            </a:r>
            <a:r>
              <a:rPr sz="3582" dirty="0"/>
              <a:t>consistency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23281" y="901040"/>
            <a:ext cx="8377585" cy="16699"/>
          </a:xfrm>
          <a:custGeom>
            <a:avLst/>
            <a:gdLst/>
            <a:ahLst/>
            <a:cxnLst/>
            <a:rect l="l" t="t" r="r" b="b"/>
            <a:pathLst>
              <a:path w="9238615" h="18415">
                <a:moveTo>
                  <a:pt x="9238487" y="18287"/>
                </a:moveTo>
                <a:lnTo>
                  <a:pt x="9238487" y="0"/>
                </a:lnTo>
                <a:lnTo>
                  <a:pt x="0" y="0"/>
                </a:lnTo>
                <a:lnTo>
                  <a:pt x="0" y="18287"/>
                </a:lnTo>
                <a:lnTo>
                  <a:pt x="9238487" y="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2974" y="1077473"/>
            <a:ext cx="8194475" cy="5088010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354128" marR="95010" indent="-343188" defTabSz="829178">
              <a:lnSpc>
                <a:spcPct val="101099"/>
              </a:lnSpc>
              <a:spcBef>
                <a:spcPts val="82"/>
              </a:spcBef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updates, rather than a </a:t>
            </a:r>
            <a:r>
              <a:rPr sz="2176" b="1" dirty="0">
                <a:solidFill>
                  <a:prstClr val="black"/>
                </a:solidFill>
                <a:latin typeface="Times New Roman"/>
                <a:cs typeface="Times New Roman"/>
              </a:rPr>
              <a:t>pessimistic </a:t>
            </a:r>
            <a:r>
              <a:rPr sz="2176" b="1" spc="5" dirty="0">
                <a:solidFill>
                  <a:prstClr val="black"/>
                </a:solidFill>
                <a:latin typeface="Times New Roman"/>
                <a:cs typeface="Times New Roman"/>
              </a:rPr>
              <a:t>approach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,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which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works by 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preventing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conflicts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from occurring, an </a:t>
            </a:r>
            <a:r>
              <a:rPr sz="2176" b="1" spc="5" dirty="0">
                <a:solidFill>
                  <a:prstClr val="black"/>
                </a:solidFill>
                <a:latin typeface="Times New Roman"/>
                <a:cs typeface="Times New Roman"/>
              </a:rPr>
              <a:t>optimistic approach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often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adopted, which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lets conflicts 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occur,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but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detects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them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takes action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sort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them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out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14"/>
              </a:spcBef>
              <a:buFont typeface="Arial MT"/>
              <a:buChar char="•"/>
            </a:pPr>
            <a:endParaRPr sz="2267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607" indent="-343188" defTabSz="829178">
              <a:lnSpc>
                <a:spcPct val="101400"/>
              </a:lnSpc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common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optimistic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approach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b="1" spc="9" dirty="0">
                <a:solidFill>
                  <a:prstClr val="black"/>
                </a:solidFill>
                <a:latin typeface="Times New Roman"/>
                <a:cs typeface="Times New Roman"/>
              </a:rPr>
              <a:t>conditional update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where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any 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client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does</a:t>
            </a:r>
            <a:r>
              <a:rPr sz="2176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an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update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(which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may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give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rise to</a:t>
            </a:r>
            <a:r>
              <a:rPr sz="2176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WW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conflicts)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tests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value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just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before updating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it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see if 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it’s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changed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since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her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last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read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14"/>
              </a:spcBef>
            </a:pPr>
            <a:endParaRPr sz="272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58158" indent="-343188" defTabSz="829178">
              <a:lnSpc>
                <a:spcPct val="91300"/>
              </a:lnSpc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There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another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optimistic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way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handle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write-write conflict 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— </a:t>
            </a:r>
            <a:r>
              <a:rPr sz="2176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save</a:t>
            </a:r>
            <a:r>
              <a:rPr sz="217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both</a:t>
            </a:r>
            <a:r>
              <a:rPr sz="2176" spc="-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updates</a:t>
            </a:r>
            <a:r>
              <a:rPr sz="2176" spc="-2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record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they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conflict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Then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you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have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srgbClr val="FF0000"/>
                </a:solidFill>
                <a:latin typeface="Times New Roman"/>
                <a:cs typeface="Times New Roman"/>
              </a:rPr>
              <a:t>merge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17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two updates</a:t>
            </a:r>
            <a:r>
              <a:rPr sz="2176" spc="-3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somehow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(heavily</a:t>
            </a:r>
            <a:r>
              <a:rPr sz="2176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application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dependent)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18"/>
              </a:spcBef>
              <a:buFont typeface="Times New Roman"/>
              <a:buChar char="•"/>
            </a:pPr>
            <a:endParaRPr sz="23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indent="-343188" defTabSz="829178"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These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techniques</a:t>
            </a:r>
            <a:r>
              <a:rPr sz="2176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particularly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relevant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under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P2P</a:t>
            </a:r>
            <a:r>
              <a:rPr sz="2176" spc="-9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replication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51418" y="6224368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24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03291" y="6273664"/>
            <a:ext cx="200384" cy="224987"/>
          </a:xfrm>
          <a:prstGeom prst="rect">
            <a:avLst/>
          </a:prstGeom>
        </p:spPr>
        <p:txBody>
          <a:bodyPr vert="horz" wrap="square" lIns="0" tIns="15547" rIns="0" bIns="0" rtlCol="0">
            <a:spAutoFit/>
          </a:bodyPr>
          <a:lstStyle/>
          <a:p>
            <a:pPr marL="11516" defTabSz="829178">
              <a:spcBef>
                <a:spcPts val="122"/>
              </a:spcBef>
            </a:pPr>
            <a:r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t>69</a:t>
            </a:r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11764" y="0"/>
            <a:ext cx="8400618" cy="1123557"/>
          </a:xfrm>
          <a:prstGeom prst="rect">
            <a:avLst/>
          </a:prstGeom>
        </p:spPr>
        <p:txBody>
          <a:bodyPr vert="horz" wrap="square" lIns="0" tIns="124377" rIns="0" bIns="0" rtlCol="0">
            <a:spAutoFit/>
          </a:bodyPr>
          <a:lstStyle/>
          <a:p>
            <a:pPr marL="11516">
              <a:spcBef>
                <a:spcPts val="979"/>
              </a:spcBef>
              <a:tabLst>
                <a:tab pos="2791566" algn="l"/>
                <a:tab pos="8388517" algn="l"/>
              </a:tabLst>
            </a:pPr>
            <a:r>
              <a:rPr sz="3582" u="heavy" dirty="0">
                <a:uFill>
                  <a:solidFill>
                    <a:srgbClr val="000000"/>
                  </a:solidFill>
                </a:uFill>
              </a:rPr>
              <a:t> 	</a:t>
            </a:r>
            <a:r>
              <a:rPr sz="3582" u="heavy" spc="5" dirty="0">
                <a:uFill>
                  <a:solidFill>
                    <a:srgbClr val="000000"/>
                  </a:solidFill>
                </a:uFill>
              </a:rPr>
              <a:t>RW</a:t>
            </a:r>
            <a:r>
              <a:rPr sz="3582" u="heavy" spc="-9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582" u="heavy" dirty="0">
                <a:uFill>
                  <a:solidFill>
                    <a:srgbClr val="000000"/>
                  </a:solidFill>
                </a:uFill>
              </a:rPr>
              <a:t>-</a:t>
            </a:r>
            <a:r>
              <a:rPr sz="3582" u="heavy" spc="-9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582" u="heavy" spc="5" dirty="0">
                <a:uFill>
                  <a:solidFill>
                    <a:srgbClr val="000000"/>
                  </a:solidFill>
                </a:uFill>
              </a:rPr>
              <a:t>example	</a:t>
            </a:r>
            <a:endParaRPr sz="3582"/>
          </a:p>
          <a:p>
            <a:pPr marL="248753">
              <a:spcBef>
                <a:spcPts val="580"/>
              </a:spcBef>
            </a:pPr>
            <a:r>
              <a:rPr sz="2403" b="0" spc="-5" dirty="0"/>
              <a:t>In</a:t>
            </a:r>
            <a:r>
              <a:rPr sz="2403" b="0" spc="5" dirty="0"/>
              <a:t> </a:t>
            </a:r>
            <a:r>
              <a:rPr sz="2403" b="0" dirty="0"/>
              <a:t>this</a:t>
            </a:r>
            <a:r>
              <a:rPr sz="2403" b="0" spc="-27" dirty="0"/>
              <a:t> </a:t>
            </a:r>
            <a:r>
              <a:rPr sz="2403" b="0" spc="-14" dirty="0"/>
              <a:t>example,</a:t>
            </a:r>
            <a:r>
              <a:rPr sz="2403" b="0" spc="41" dirty="0"/>
              <a:t> </a:t>
            </a:r>
            <a:r>
              <a:rPr sz="2403" b="0" spc="-14" dirty="0"/>
              <a:t>we</a:t>
            </a:r>
            <a:r>
              <a:rPr sz="2403" b="0" spc="36" dirty="0"/>
              <a:t> </a:t>
            </a:r>
            <a:r>
              <a:rPr sz="2403" b="0" spc="-9" dirty="0"/>
              <a:t>want</a:t>
            </a:r>
            <a:r>
              <a:rPr sz="2403" b="0" spc="14" dirty="0"/>
              <a:t> </a:t>
            </a:r>
            <a:r>
              <a:rPr sz="2403" b="0" dirty="0"/>
              <a:t>to</a:t>
            </a:r>
            <a:r>
              <a:rPr sz="2403" b="0" spc="-9" dirty="0"/>
              <a:t> </a:t>
            </a:r>
            <a:r>
              <a:rPr sz="2403" b="0" spc="-5" dirty="0"/>
              <a:t>check</a:t>
            </a:r>
            <a:r>
              <a:rPr sz="2403" b="0" spc="-14" dirty="0"/>
              <a:t> </a:t>
            </a:r>
            <a:r>
              <a:rPr sz="2403" b="0" spc="-9" dirty="0"/>
              <a:t>whether</a:t>
            </a:r>
            <a:r>
              <a:rPr sz="2403" b="0" spc="18" dirty="0"/>
              <a:t> </a:t>
            </a:r>
            <a:r>
              <a:rPr sz="2403" b="0" spc="-14" dirty="0"/>
              <a:t>X+Y+Z=100</a:t>
            </a:r>
            <a:endParaRPr sz="2403"/>
          </a:p>
        </p:txBody>
      </p:sp>
      <p:sp>
        <p:nvSpPr>
          <p:cNvPr id="4" name="object 4"/>
          <p:cNvSpPr txBox="1"/>
          <p:nvPr/>
        </p:nvSpPr>
        <p:spPr>
          <a:xfrm>
            <a:off x="1862013" y="6049785"/>
            <a:ext cx="7681996" cy="745759"/>
          </a:xfrm>
          <a:prstGeom prst="rect">
            <a:avLst/>
          </a:prstGeom>
        </p:spPr>
        <p:txBody>
          <a:bodyPr vert="horz" wrap="square" lIns="0" tIns="22457" rIns="0" bIns="0" rtlCol="0">
            <a:spAutoFit/>
          </a:bodyPr>
          <a:lstStyle/>
          <a:p>
            <a:pPr marL="11516" marR="4607" defTabSz="829178">
              <a:lnSpc>
                <a:spcPts val="2875"/>
              </a:lnSpc>
              <a:spcBef>
                <a:spcPts val="177"/>
              </a:spcBef>
            </a:pP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This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kind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403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conflicts</a:t>
            </a:r>
            <a:r>
              <a:rPr sz="2403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also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called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7F0000"/>
                </a:solidFill>
                <a:latin typeface="Times New Roman"/>
                <a:cs typeface="Times New Roman"/>
              </a:rPr>
              <a:t>inconsistent</a:t>
            </a:r>
            <a:r>
              <a:rPr sz="2403" spc="-23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7F0000"/>
                </a:solidFill>
                <a:latin typeface="Times New Roman"/>
                <a:cs typeface="Times New Roman"/>
              </a:rPr>
              <a:t>read.</a:t>
            </a:r>
            <a:r>
              <a:rPr sz="2403" spc="-131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Avoiding </a:t>
            </a:r>
            <a:r>
              <a:rPr sz="2403" spc="-5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them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means</a:t>
            </a:r>
            <a:r>
              <a:rPr sz="2403"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ensuring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spc="-5" dirty="0">
                <a:solidFill>
                  <a:srgbClr val="7F0000"/>
                </a:solidFill>
                <a:latin typeface="Times New Roman"/>
                <a:cs typeface="Times New Roman"/>
              </a:rPr>
              <a:t>logical consistency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5685" y="1047528"/>
            <a:ext cx="6298995" cy="50220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67F239-8B32-3857-EECA-CB491FBC0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15" y="288555"/>
            <a:ext cx="8717894" cy="628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16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352450-6EF9-BDD7-CFB6-6AC92C5A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715" y="388678"/>
            <a:ext cx="9599195" cy="566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87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A03D3-9ECD-CBE0-D814-F166B0E71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14374-4ECD-6C49-629A-8498BB14E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EF38E-9400-8339-F2DE-F5D1284F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07" y="0"/>
            <a:ext cx="5044171" cy="5019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F6E290-4303-57E5-6B67-4010EA89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197" y="853953"/>
            <a:ext cx="4710196" cy="601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08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1418" y="267640"/>
            <a:ext cx="3358174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dirty="0"/>
              <a:t>Read</a:t>
            </a:r>
            <a:r>
              <a:rPr sz="3582" spc="-23" dirty="0"/>
              <a:t> </a:t>
            </a:r>
            <a:r>
              <a:rPr sz="3582" dirty="0"/>
              <a:t>consistency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23281" y="901040"/>
            <a:ext cx="8377585" cy="16699"/>
          </a:xfrm>
          <a:custGeom>
            <a:avLst/>
            <a:gdLst/>
            <a:ahLst/>
            <a:cxnLst/>
            <a:rect l="l" t="t" r="r" b="b"/>
            <a:pathLst>
              <a:path w="9238615" h="18415">
                <a:moveTo>
                  <a:pt x="9238487" y="18287"/>
                </a:moveTo>
                <a:lnTo>
                  <a:pt x="9238487" y="0"/>
                </a:lnTo>
                <a:lnTo>
                  <a:pt x="0" y="0"/>
                </a:lnTo>
                <a:lnTo>
                  <a:pt x="0" y="18287"/>
                </a:lnTo>
                <a:lnTo>
                  <a:pt x="9238487" y="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6698" y="933748"/>
            <a:ext cx="7864531" cy="5109106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354128" marR="27639" indent="-343188" algn="just" defTabSz="829178">
              <a:lnSpc>
                <a:spcPct val="101099"/>
              </a:lnSpc>
              <a:spcBef>
                <a:spcPts val="82"/>
              </a:spcBef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Since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NoSQL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databases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logical consistency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is within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an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aggregate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but not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between aggregates,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any update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 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affects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multiple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aggregates leaves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open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time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when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clients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could perform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an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inconsistent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read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algn="just" defTabSz="829178">
              <a:spcBef>
                <a:spcPts val="50"/>
              </a:spcBef>
              <a:buFont typeface="Arial MT"/>
              <a:buChar char="•"/>
            </a:pPr>
            <a:endParaRPr sz="2267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indent="-343188" algn="just" defTabSz="829178"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length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time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an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inconsistency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present,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called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algn="just" defTabSz="829178">
              <a:spcBef>
                <a:spcPts val="41"/>
              </a:spcBef>
            </a:pPr>
            <a:r>
              <a:rPr sz="2176" b="1" spc="5" dirty="0">
                <a:solidFill>
                  <a:prstClr val="black"/>
                </a:solidFill>
                <a:latin typeface="Times New Roman"/>
                <a:cs typeface="Times New Roman"/>
              </a:rPr>
              <a:t>inconsistency</a:t>
            </a:r>
            <a:r>
              <a:rPr sz="2176" b="1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b="1" spc="14" dirty="0">
                <a:solidFill>
                  <a:prstClr val="black"/>
                </a:solidFill>
                <a:latin typeface="Times New Roman"/>
                <a:cs typeface="Times New Roman"/>
              </a:rPr>
              <a:t>window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algn="just" defTabSz="829178"/>
            <a:endParaRPr sz="2312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607" indent="-343188" algn="just" defTabSz="829178">
              <a:lnSpc>
                <a:spcPct val="100800"/>
              </a:lnSpc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 NoSQL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system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may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have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quite short inconsistency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window 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(e.g.,</a:t>
            </a:r>
            <a:r>
              <a:rPr sz="2176" spc="-12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Amazon’s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documentation</a:t>
            </a:r>
            <a:r>
              <a:rPr sz="2176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says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inconsistency</a:t>
            </a:r>
            <a:r>
              <a:rPr sz="2176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window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2176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its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SimpleDB</a:t>
            </a:r>
            <a:r>
              <a:rPr sz="2176" spc="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service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usually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less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than a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second)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algn="just" defTabSz="829178">
              <a:spcBef>
                <a:spcPts val="36"/>
              </a:spcBef>
              <a:buFont typeface="Arial MT"/>
              <a:buChar char="•"/>
            </a:pPr>
            <a:endParaRPr sz="2267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24378" indent="-343188" algn="just" defTabSz="829178">
              <a:lnSpc>
                <a:spcPct val="101299"/>
              </a:lnSpc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Once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you introduce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replication,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however,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you </a:t>
            </a:r>
            <a:r>
              <a:rPr sz="2176" b="1" spc="9" dirty="0">
                <a:solidFill>
                  <a:prstClr val="black"/>
                </a:solidFill>
                <a:latin typeface="Times New Roman"/>
                <a:cs typeface="Times New Roman"/>
              </a:rPr>
              <a:t>get</a:t>
            </a:r>
            <a:r>
              <a:rPr sz="2176" b="1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b="1" spc="9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176" b="1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b="1" spc="14" dirty="0">
                <a:solidFill>
                  <a:prstClr val="black"/>
                </a:solidFill>
                <a:latin typeface="Times New Roman"/>
                <a:cs typeface="Times New Roman"/>
              </a:rPr>
              <a:t>whole</a:t>
            </a:r>
            <a:r>
              <a:rPr sz="2176" b="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b="1" spc="9" dirty="0">
                <a:solidFill>
                  <a:prstClr val="black"/>
                </a:solidFill>
                <a:latin typeface="Times New Roman"/>
                <a:cs typeface="Times New Roman"/>
              </a:rPr>
              <a:t>new </a:t>
            </a:r>
            <a:r>
              <a:rPr sz="2176" b="1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b="1" spc="5" dirty="0">
                <a:solidFill>
                  <a:prstClr val="black"/>
                </a:solidFill>
                <a:latin typeface="Times New Roman"/>
                <a:cs typeface="Times New Roman"/>
              </a:rPr>
              <a:t>kind </a:t>
            </a:r>
            <a:r>
              <a:rPr sz="2176" b="1" spc="1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b="1" dirty="0">
                <a:solidFill>
                  <a:prstClr val="black"/>
                </a:solidFill>
                <a:latin typeface="Times New Roman"/>
                <a:cs typeface="Times New Roman"/>
              </a:rPr>
              <a:t>read </a:t>
            </a:r>
            <a:r>
              <a:rPr sz="2176" b="1" spc="5" dirty="0">
                <a:solidFill>
                  <a:prstClr val="black"/>
                </a:solidFill>
                <a:latin typeface="Times New Roman"/>
                <a:cs typeface="Times New Roman"/>
              </a:rPr>
              <a:t>inconsistency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(besides logical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inconsistency):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Replication</a:t>
            </a:r>
            <a:r>
              <a:rPr sz="2176" spc="-1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inconsistency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29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4BFE5-DCED-E5E6-4CCB-0B50EDE91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8906" y="1922684"/>
            <a:ext cx="6654186" cy="669863"/>
          </a:xfrm>
        </p:spPr>
        <p:txBody>
          <a:bodyPr/>
          <a:lstStyle/>
          <a:p>
            <a:pPr algn="ctr"/>
            <a:r>
              <a:rPr lang="en-IN" sz="4353" dirty="0"/>
              <a:t>Module 2</a:t>
            </a:r>
          </a:p>
        </p:txBody>
      </p:sp>
    </p:spTree>
    <p:extLst>
      <p:ext uri="{BB962C8B-B14F-4D97-AF65-F5344CB8AC3E}">
        <p14:creationId xmlns:p14="http://schemas.microsoft.com/office/powerpoint/2010/main" val="2856002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CD6EE-5FCE-C531-9F14-CFFB53F87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822" y="595972"/>
            <a:ext cx="9662571" cy="46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90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1EFD44-C17A-4C6D-BEA9-B384E628F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14" y="803267"/>
            <a:ext cx="9187460" cy="483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8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1764" y="35470"/>
            <a:ext cx="8400618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  <a:tabLst>
                <a:tab pos="1909988" algn="l"/>
                <a:tab pos="8388517" algn="l"/>
              </a:tabLst>
            </a:pPr>
            <a:r>
              <a:rPr sz="3582" u="heavy" dirty="0">
                <a:uFill>
                  <a:solidFill>
                    <a:srgbClr val="000000"/>
                  </a:solidFill>
                </a:uFill>
              </a:rPr>
              <a:t> 	Replication</a:t>
            </a:r>
            <a:r>
              <a:rPr sz="3582" u="heavy" spc="14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582" u="heavy" dirty="0">
                <a:uFill>
                  <a:solidFill>
                    <a:srgbClr val="000000"/>
                  </a:solidFill>
                </a:uFill>
              </a:rPr>
              <a:t>consistency	</a:t>
            </a:r>
            <a:endParaRPr sz="3582"/>
          </a:p>
        </p:txBody>
      </p:sp>
      <p:sp>
        <p:nvSpPr>
          <p:cNvPr id="3" name="object 3"/>
          <p:cNvSpPr txBox="1"/>
          <p:nvPr/>
        </p:nvSpPr>
        <p:spPr>
          <a:xfrm>
            <a:off x="2005738" y="649063"/>
            <a:ext cx="8212901" cy="1854253"/>
          </a:xfrm>
          <a:prstGeom prst="rect">
            <a:avLst/>
          </a:prstGeom>
        </p:spPr>
        <p:txBody>
          <a:bodyPr vert="horz" wrap="square" lIns="0" tIns="12092" rIns="0" bIns="0" rtlCol="0">
            <a:spAutoFit/>
          </a:bodyPr>
          <a:lstStyle/>
          <a:p>
            <a:pPr marL="11516" marR="480232" defTabSz="829178">
              <a:spcBef>
                <a:spcPts val="95"/>
              </a:spcBef>
            </a:pPr>
            <a:r>
              <a:rPr sz="1995" spc="5" dirty="0">
                <a:solidFill>
                  <a:srgbClr val="C00000"/>
                </a:solidFill>
                <a:latin typeface="Times New Roman"/>
                <a:cs typeface="Times New Roman"/>
              </a:rPr>
              <a:t>Replication</a:t>
            </a:r>
            <a:r>
              <a:rPr sz="1995" spc="-63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srgbClr val="C00000"/>
                </a:solidFill>
                <a:latin typeface="Times New Roman"/>
                <a:cs typeface="Times New Roman"/>
              </a:rPr>
              <a:t>consistency</a:t>
            </a:r>
            <a:r>
              <a:rPr sz="1995" spc="-63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srgbClr val="C00000"/>
                </a:solidFill>
                <a:latin typeface="Times New Roman"/>
                <a:cs typeface="Times New Roman"/>
              </a:rPr>
              <a:t>amounts</a:t>
            </a:r>
            <a:r>
              <a:rPr sz="1995" spc="9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srgbClr val="C00000"/>
                </a:solidFill>
                <a:latin typeface="Times New Roman"/>
                <a:cs typeface="Times New Roman"/>
              </a:rPr>
              <a:t>to</a:t>
            </a:r>
            <a:r>
              <a:rPr sz="1995" spc="-23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srgbClr val="C00000"/>
                </a:solidFill>
                <a:latin typeface="Times New Roman"/>
                <a:cs typeface="Times New Roman"/>
              </a:rPr>
              <a:t>ensuring</a:t>
            </a:r>
            <a:r>
              <a:rPr sz="1995" spc="-4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srgbClr val="C00000"/>
                </a:solidFill>
                <a:latin typeface="Times New Roman"/>
                <a:cs typeface="Times New Roman"/>
              </a:rPr>
              <a:t>that</a:t>
            </a:r>
            <a:r>
              <a:rPr sz="1995" spc="-9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srgbClr val="C00000"/>
                </a:solidFill>
                <a:latin typeface="Times New Roman"/>
                <a:cs typeface="Times New Roman"/>
              </a:rPr>
              <a:t>the</a:t>
            </a:r>
            <a:r>
              <a:rPr sz="1995" spc="-18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srgbClr val="C00000"/>
                </a:solidFill>
                <a:latin typeface="Times New Roman"/>
                <a:cs typeface="Times New Roman"/>
              </a:rPr>
              <a:t>same</a:t>
            </a:r>
            <a:r>
              <a:rPr sz="1995" spc="9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srgbClr val="C00000"/>
                </a:solidFill>
                <a:latin typeface="Times New Roman"/>
                <a:cs typeface="Times New Roman"/>
              </a:rPr>
              <a:t>data</a:t>
            </a:r>
            <a:r>
              <a:rPr sz="1995" spc="-18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srgbClr val="C00000"/>
                </a:solidFill>
                <a:latin typeface="Times New Roman"/>
                <a:cs typeface="Times New Roman"/>
              </a:rPr>
              <a:t>item</a:t>
            </a:r>
            <a:r>
              <a:rPr sz="1995" spc="-54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srgbClr val="C00000"/>
                </a:solidFill>
                <a:latin typeface="Times New Roman"/>
                <a:cs typeface="Times New Roman"/>
              </a:rPr>
              <a:t>has</a:t>
            </a:r>
            <a:r>
              <a:rPr sz="1995" spc="9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srgbClr val="C00000"/>
                </a:solidFill>
                <a:latin typeface="Times New Roman"/>
                <a:cs typeface="Times New Roman"/>
              </a:rPr>
              <a:t>the </a:t>
            </a:r>
            <a:r>
              <a:rPr sz="1995" spc="-48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srgbClr val="C00000"/>
                </a:solidFill>
                <a:latin typeface="Times New Roman"/>
                <a:cs typeface="Times New Roman"/>
              </a:rPr>
              <a:t>same</a:t>
            </a:r>
            <a:r>
              <a:rPr sz="1995" dirty="0">
                <a:solidFill>
                  <a:srgbClr val="C00000"/>
                </a:solidFill>
                <a:latin typeface="Times New Roman"/>
                <a:cs typeface="Times New Roman"/>
              </a:rPr>
              <a:t> value</a:t>
            </a:r>
            <a:r>
              <a:rPr sz="1995" spc="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srgbClr val="C00000"/>
                </a:solidFill>
                <a:latin typeface="Times New Roman"/>
                <a:cs typeface="Times New Roman"/>
              </a:rPr>
              <a:t>when</a:t>
            </a:r>
            <a:r>
              <a:rPr sz="1995" spc="23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srgbClr val="C00000"/>
                </a:solidFill>
                <a:latin typeface="Times New Roman"/>
                <a:cs typeface="Times New Roman"/>
              </a:rPr>
              <a:t>read</a:t>
            </a:r>
            <a:r>
              <a:rPr sz="1995" spc="-23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srgbClr val="C00000"/>
                </a:solidFill>
                <a:latin typeface="Times New Roman"/>
                <a:cs typeface="Times New Roman"/>
              </a:rPr>
              <a:t>from</a:t>
            </a:r>
            <a:r>
              <a:rPr sz="1995" spc="-36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srgbClr val="C00000"/>
                </a:solidFill>
                <a:latin typeface="Times New Roman"/>
                <a:cs typeface="Times New Roman"/>
              </a:rPr>
              <a:t>different</a:t>
            </a:r>
            <a:r>
              <a:rPr sz="1995" spc="-54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srgbClr val="C00000"/>
                </a:solidFill>
                <a:latin typeface="Times New Roman"/>
                <a:cs typeface="Times New Roman"/>
              </a:rPr>
              <a:t>replicas</a:t>
            </a:r>
            <a:endParaRPr sz="1995" dirty="0">
              <a:solidFill>
                <a:srgbClr val="C00000"/>
              </a:solidFill>
              <a:latin typeface="Times New Roman"/>
              <a:cs typeface="Times New Roman"/>
            </a:endParaRPr>
          </a:p>
          <a:p>
            <a:pPr marL="11516" defTabSz="829178"/>
            <a:r>
              <a:rPr sz="1995" b="1" dirty="0">
                <a:solidFill>
                  <a:prstClr val="black"/>
                </a:solidFill>
                <a:latin typeface="Times New Roman"/>
                <a:cs typeface="Times New Roman"/>
              </a:rPr>
              <a:t>Example:</a:t>
            </a:r>
            <a:r>
              <a:rPr sz="1995" b="1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Martin</a:t>
            </a:r>
            <a:r>
              <a:rPr sz="1995" spc="-5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Cindy,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who</a:t>
            </a:r>
            <a:r>
              <a:rPr sz="1995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London and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Boston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9" dirty="0">
                <a:solidFill>
                  <a:prstClr val="black"/>
                </a:solidFill>
                <a:latin typeface="Times New Roman"/>
                <a:cs typeface="Times New Roman"/>
              </a:rPr>
              <a:t>respectively,</a:t>
            </a:r>
            <a:r>
              <a:rPr sz="1995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are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on</a:t>
            </a:r>
          </a:p>
          <a:p>
            <a:pPr marL="11516" marR="157774" algn="just" defTabSz="829178">
              <a:spcBef>
                <a:spcPts val="23"/>
              </a:spcBef>
            </a:pP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phone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to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book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together</a:t>
            </a:r>
            <a:r>
              <a:rPr sz="1995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an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hotel</a:t>
            </a:r>
            <a:r>
              <a:rPr sz="1995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room.</a:t>
            </a:r>
            <a:r>
              <a:rPr sz="1995" spc="-8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At</a:t>
            </a:r>
            <a:r>
              <a:rPr sz="1995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same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time,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Pramod</a:t>
            </a:r>
            <a:r>
              <a:rPr sz="1995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books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last </a:t>
            </a:r>
            <a:r>
              <a:rPr sz="1995" spc="-4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room in that hotel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at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Mumbai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node and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Boston node shows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booking </a:t>
            </a:r>
            <a:r>
              <a:rPr sz="1995" spc="-4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before</a:t>
            </a:r>
            <a:r>
              <a:rPr sz="1995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London</a:t>
            </a:r>
            <a:r>
              <a:rPr sz="1995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one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5898" y="2501357"/>
            <a:ext cx="5588664" cy="43366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32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2356" y="267640"/>
            <a:ext cx="4174685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spc="5" dirty="0"/>
              <a:t>Eventually</a:t>
            </a:r>
            <a:r>
              <a:rPr sz="3582" spc="-18" dirty="0"/>
              <a:t> </a:t>
            </a:r>
            <a:r>
              <a:rPr sz="3582" dirty="0"/>
              <a:t>consistent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23281" y="901040"/>
            <a:ext cx="8377585" cy="16699"/>
          </a:xfrm>
          <a:custGeom>
            <a:avLst/>
            <a:gdLst/>
            <a:ahLst/>
            <a:cxnLst/>
            <a:rect l="l" t="t" r="r" b="b"/>
            <a:pathLst>
              <a:path w="9238615" h="18415">
                <a:moveTo>
                  <a:pt x="9238487" y="18287"/>
                </a:moveTo>
                <a:lnTo>
                  <a:pt x="9238487" y="0"/>
                </a:lnTo>
                <a:lnTo>
                  <a:pt x="0" y="0"/>
                </a:lnTo>
                <a:lnTo>
                  <a:pt x="0" y="18287"/>
                </a:lnTo>
                <a:lnTo>
                  <a:pt x="9238487" y="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6698" y="1077473"/>
            <a:ext cx="7872017" cy="4410140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354128" marR="210174" indent="-343188" defTabSz="829178">
              <a:lnSpc>
                <a:spcPct val="100800"/>
              </a:lnSpc>
              <a:spcBef>
                <a:spcPts val="91"/>
              </a:spcBef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Eventually,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course, the updates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propagate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fully in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network,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(and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Martin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will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see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room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booked)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41"/>
              </a:spcBef>
              <a:buFont typeface="Arial MT"/>
              <a:buChar char="•"/>
            </a:pPr>
            <a:endParaRPr sz="2267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282151" indent="-343188" defTabSz="829178">
              <a:lnSpc>
                <a:spcPct val="101099"/>
              </a:lnSpc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Therefore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this situation 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generally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referred to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as </a:t>
            </a:r>
            <a:r>
              <a:rPr sz="2176" b="1" spc="9" dirty="0">
                <a:solidFill>
                  <a:srgbClr val="7F0000"/>
                </a:solidFill>
                <a:latin typeface="Times New Roman"/>
                <a:cs typeface="Times New Roman"/>
              </a:rPr>
              <a:t>eventually </a:t>
            </a:r>
            <a:r>
              <a:rPr sz="2176" b="1" spc="14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2176" b="1" spc="5" dirty="0">
                <a:solidFill>
                  <a:srgbClr val="7F0000"/>
                </a:solidFill>
                <a:latin typeface="Times New Roman"/>
                <a:cs typeface="Times New Roman"/>
              </a:rPr>
              <a:t>consistent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,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meaning that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at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any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time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nodes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may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have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replication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inconsistencies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but,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if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there are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further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updates, eventually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all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nodes</a:t>
            </a:r>
            <a:r>
              <a:rPr sz="2176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will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be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updated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the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same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value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45"/>
              </a:spcBef>
              <a:buFont typeface="Arial MT"/>
              <a:buChar char="•"/>
            </a:pPr>
            <a:endParaRPr sz="2267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607" indent="-343188" defTabSz="829178">
              <a:lnSpc>
                <a:spcPct val="101000"/>
              </a:lnSpc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Although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replication consistency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independent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from logical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consistency,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replication can exacerbate a logical inconsistency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by 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lengthening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its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inconsistency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window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(for examples,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under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master-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slave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replication, inconsistency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window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generally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narrow on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master,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but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lasts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2176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much longer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on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slave)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33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888" y="267640"/>
            <a:ext cx="3764126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dirty="0"/>
              <a:t>Session</a:t>
            </a:r>
            <a:r>
              <a:rPr sz="3582" spc="-18" dirty="0"/>
              <a:t> </a:t>
            </a:r>
            <a:r>
              <a:rPr sz="3582" dirty="0"/>
              <a:t>consistency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23281" y="901040"/>
            <a:ext cx="8377585" cy="16699"/>
          </a:xfrm>
          <a:custGeom>
            <a:avLst/>
            <a:gdLst/>
            <a:ahLst/>
            <a:cxnLst/>
            <a:rect l="l" t="t" r="r" b="b"/>
            <a:pathLst>
              <a:path w="9238615" h="18415">
                <a:moveTo>
                  <a:pt x="9238487" y="18287"/>
                </a:moveTo>
                <a:lnTo>
                  <a:pt x="9238487" y="0"/>
                </a:lnTo>
                <a:lnTo>
                  <a:pt x="0" y="0"/>
                </a:lnTo>
                <a:lnTo>
                  <a:pt x="0" y="18287"/>
                </a:lnTo>
                <a:lnTo>
                  <a:pt x="9238487" y="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6698" y="1077473"/>
            <a:ext cx="7901383" cy="507314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354128" marR="205567" indent="-343188" algn="just" defTabSz="829178">
              <a:lnSpc>
                <a:spcPct val="100800"/>
              </a:lnSpc>
              <a:spcBef>
                <a:spcPts val="91"/>
              </a:spcBef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Inconsistency</a:t>
            </a:r>
            <a:r>
              <a:rPr sz="2176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windows</a:t>
            </a:r>
            <a:r>
              <a:rPr sz="2176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can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be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particularly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problematic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when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you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get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inconsistencies</a:t>
            </a:r>
            <a:r>
              <a:rPr sz="2176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with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yourself.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321306" indent="-343188" algn="just" defTabSz="829178">
              <a:lnSpc>
                <a:spcPts val="2657"/>
              </a:lnSpc>
              <a:spcBef>
                <a:spcPts val="73"/>
              </a:spcBef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b="1" spc="5" dirty="0">
                <a:solidFill>
                  <a:srgbClr val="7F0000"/>
                </a:solidFill>
                <a:latin typeface="Times New Roman"/>
                <a:cs typeface="Times New Roman"/>
              </a:rPr>
              <a:t>read-your-writes consistency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means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that, </a:t>
            </a:r>
            <a:r>
              <a:rPr sz="2176" spc="14" dirty="0">
                <a:solidFill>
                  <a:srgbClr val="7F0000"/>
                </a:solidFill>
                <a:latin typeface="Times New Roman"/>
                <a:cs typeface="Times New Roman"/>
              </a:rPr>
              <a:t>once </a:t>
            </a:r>
            <a:r>
              <a:rPr sz="2176" spc="9" dirty="0">
                <a:solidFill>
                  <a:srgbClr val="7F0000"/>
                </a:solidFill>
                <a:latin typeface="Times New Roman"/>
                <a:cs typeface="Times New Roman"/>
              </a:rPr>
              <a:t>you’ve made an </a:t>
            </a:r>
            <a:r>
              <a:rPr sz="2176" spc="-530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7F0000"/>
                </a:solidFill>
                <a:latin typeface="Times New Roman"/>
                <a:cs typeface="Times New Roman"/>
              </a:rPr>
              <a:t>update,</a:t>
            </a:r>
            <a:r>
              <a:rPr sz="2176" spc="-27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7F0000"/>
                </a:solidFill>
                <a:latin typeface="Times New Roman"/>
                <a:cs typeface="Times New Roman"/>
              </a:rPr>
              <a:t>you’re</a:t>
            </a:r>
            <a:r>
              <a:rPr sz="2176" spc="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7F0000"/>
                </a:solidFill>
                <a:latin typeface="Times New Roman"/>
                <a:cs typeface="Times New Roman"/>
              </a:rPr>
              <a:t>guaranteed</a:t>
            </a:r>
            <a:r>
              <a:rPr sz="2176" spc="-32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7F0000"/>
                </a:solidFill>
                <a:latin typeface="Times New Roman"/>
                <a:cs typeface="Times New Roman"/>
              </a:rPr>
              <a:t>to</a:t>
            </a:r>
            <a:r>
              <a:rPr sz="2176" spc="14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7F0000"/>
                </a:solidFill>
                <a:latin typeface="Times New Roman"/>
                <a:cs typeface="Times New Roman"/>
              </a:rPr>
              <a:t>continue</a:t>
            </a:r>
            <a:r>
              <a:rPr sz="2176" spc="-41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7F0000"/>
                </a:solidFill>
                <a:latin typeface="Times New Roman"/>
                <a:cs typeface="Times New Roman"/>
              </a:rPr>
              <a:t>seeing</a:t>
            </a:r>
            <a:r>
              <a:rPr sz="2176" spc="-9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7F0000"/>
                </a:solidFill>
                <a:latin typeface="Times New Roman"/>
                <a:cs typeface="Times New Roman"/>
              </a:rPr>
              <a:t>that</a:t>
            </a:r>
            <a:r>
              <a:rPr sz="2176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7F0000"/>
                </a:solidFill>
                <a:latin typeface="Times New Roman"/>
                <a:cs typeface="Times New Roman"/>
              </a:rPr>
              <a:t>update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indent="-343188" algn="just" defTabSz="829178">
              <a:lnSpc>
                <a:spcPts val="2535"/>
              </a:lnSpc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There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situations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where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guaranteeing</a:t>
            </a:r>
            <a:r>
              <a:rPr sz="2176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this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may</a:t>
            </a:r>
            <a:r>
              <a:rPr sz="2176" spc="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not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be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so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obvious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indent="-343188" algn="just" defTabSz="829178">
              <a:spcBef>
                <a:spcPts val="23"/>
              </a:spcBef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Consider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example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posting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comments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on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a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blog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entry.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Often,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307487" algn="just" defTabSz="829178">
              <a:lnSpc>
                <a:spcPct val="101000"/>
              </a:lnSpc>
              <a:spcBef>
                <a:spcPts val="18"/>
              </a:spcBef>
            </a:pPr>
            <a:r>
              <a:rPr sz="2176" dirty="0">
                <a:solidFill>
                  <a:srgbClr val="3265FF"/>
                </a:solidFill>
                <a:latin typeface="Times New Roman"/>
                <a:cs typeface="Times New Roman"/>
              </a:rPr>
              <a:t>systems</a:t>
            </a:r>
            <a:r>
              <a:rPr sz="2176" spc="36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handle</a:t>
            </a:r>
            <a:r>
              <a:rPr sz="2176" spc="-27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the</a:t>
            </a:r>
            <a:r>
              <a:rPr sz="2176" spc="-23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load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such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sites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by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running</a:t>
            </a:r>
            <a:r>
              <a:rPr sz="2176" spc="-36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on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 a</a:t>
            </a:r>
            <a:r>
              <a:rPr sz="2176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cluster</a:t>
            </a:r>
            <a:r>
              <a:rPr sz="2176" spc="-18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and </a:t>
            </a:r>
            <a:r>
              <a:rPr sz="2176" spc="-530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load-balancing incoming requests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to </a:t>
            </a:r>
            <a:r>
              <a:rPr sz="2176" dirty="0">
                <a:solidFill>
                  <a:srgbClr val="3265FF"/>
                </a:solidFill>
                <a:latin typeface="Times New Roman"/>
                <a:cs typeface="Times New Roman"/>
              </a:rPr>
              <a:t>different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nodes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. This means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 you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may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post a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message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using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one node,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then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refresh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your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browser,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but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refresh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goes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different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node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which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hasn’t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received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your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post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yet!</a:t>
            </a:r>
          </a:p>
          <a:p>
            <a:pPr marL="354128" marR="217083" indent="-343188" algn="just" defTabSz="829178">
              <a:lnSpc>
                <a:spcPct val="101099"/>
              </a:lnSpc>
              <a:spcBef>
                <a:spcPts val="14"/>
              </a:spcBef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b="1" spc="5" dirty="0">
                <a:solidFill>
                  <a:srgbClr val="7F0000"/>
                </a:solidFill>
                <a:latin typeface="Times New Roman"/>
                <a:cs typeface="Times New Roman"/>
              </a:rPr>
              <a:t>session consistency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guarantees </a:t>
            </a:r>
            <a:r>
              <a:rPr sz="2176" b="1" spc="5" dirty="0">
                <a:solidFill>
                  <a:srgbClr val="7F0000"/>
                </a:solidFill>
                <a:latin typeface="Times New Roman"/>
                <a:cs typeface="Times New Roman"/>
              </a:rPr>
              <a:t>read-your-writes consistency </a:t>
            </a:r>
            <a:r>
              <a:rPr sz="2176" b="1" spc="9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within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session: if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session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ends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for some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reason,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or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user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access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simultaneously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same</a:t>
            </a:r>
            <a:r>
              <a:rPr sz="2176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system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from</a:t>
            </a:r>
            <a:r>
              <a:rPr sz="2176" spc="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different</a:t>
            </a:r>
            <a:r>
              <a:rPr sz="2176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computers,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lang="en-IN"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he/    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she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may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lose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consistency.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34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888" y="267640"/>
            <a:ext cx="3764126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dirty="0"/>
              <a:t>Session</a:t>
            </a:r>
            <a:r>
              <a:rPr sz="3582" spc="-18" dirty="0"/>
              <a:t> </a:t>
            </a:r>
            <a:r>
              <a:rPr sz="3582" dirty="0"/>
              <a:t>consistency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23281" y="901040"/>
            <a:ext cx="8377585" cy="16699"/>
          </a:xfrm>
          <a:custGeom>
            <a:avLst/>
            <a:gdLst/>
            <a:ahLst/>
            <a:cxnLst/>
            <a:rect l="l" t="t" r="r" b="b"/>
            <a:pathLst>
              <a:path w="9238615" h="18415">
                <a:moveTo>
                  <a:pt x="9238487" y="18287"/>
                </a:moveTo>
                <a:lnTo>
                  <a:pt x="9238487" y="0"/>
                </a:lnTo>
                <a:lnTo>
                  <a:pt x="0" y="0"/>
                </a:lnTo>
                <a:lnTo>
                  <a:pt x="0" y="18287"/>
                </a:lnTo>
                <a:lnTo>
                  <a:pt x="9238487" y="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77713" y="1077473"/>
            <a:ext cx="8466837" cy="5147929"/>
          </a:xfrm>
          <a:prstGeom prst="rect">
            <a:avLst/>
          </a:prstGeom>
        </p:spPr>
        <p:txBody>
          <a:bodyPr vert="horz" wrap="square" lIns="0" tIns="14395" rIns="0" bIns="0" rtlCol="0">
            <a:spAutoFit/>
          </a:bodyPr>
          <a:lstStyle/>
          <a:p>
            <a:pPr marL="723227" indent="-343188" defTabSz="829178">
              <a:spcBef>
                <a:spcPts val="113"/>
              </a:spcBef>
              <a:buFont typeface="Arial MT"/>
              <a:buChar char="•"/>
              <a:tabLst>
                <a:tab pos="722652" algn="l"/>
                <a:tab pos="723227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There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couple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techniques</a:t>
            </a:r>
            <a:r>
              <a:rPr sz="2176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guarantee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session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consistency.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9"/>
              </a:spcBef>
              <a:buFont typeface="Arial MT"/>
              <a:buChar char="•"/>
            </a:pPr>
            <a:endParaRPr sz="2267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81579" marR="574091" lvl="1" indent="-343188" defTabSz="829178">
              <a:lnSpc>
                <a:spcPct val="101299"/>
              </a:lnSpc>
              <a:spcBef>
                <a:spcPts val="5"/>
              </a:spcBef>
              <a:buFont typeface="Arial MT"/>
              <a:buChar char="•"/>
              <a:tabLst>
                <a:tab pos="1181579" algn="l"/>
                <a:tab pos="1182154" algn="l"/>
              </a:tabLst>
            </a:pPr>
            <a:r>
              <a:rPr sz="2176" b="1" spc="5" dirty="0">
                <a:solidFill>
                  <a:prstClr val="black"/>
                </a:solidFill>
                <a:latin typeface="Times New Roman"/>
                <a:cs typeface="Times New Roman"/>
              </a:rPr>
              <a:t>sticky session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: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session 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that’s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tied to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one node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(this is also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called session 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affinity).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downside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sticky sessions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reduce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ability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load balancer</a:t>
            </a:r>
            <a:r>
              <a:rPr sz="2176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do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its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job.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14589" lvl="1" defTabSz="829178">
              <a:spcBef>
                <a:spcPts val="41"/>
              </a:spcBef>
              <a:buFont typeface="Arial MT"/>
              <a:buChar char="•"/>
            </a:pPr>
            <a:endParaRPr sz="2267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81579" marR="346067" lvl="1" indent="-343188" defTabSz="829178">
              <a:lnSpc>
                <a:spcPct val="101000"/>
              </a:lnSpc>
              <a:buFont typeface="Arial MT"/>
              <a:buChar char="•"/>
              <a:tabLst>
                <a:tab pos="1181579" algn="l"/>
                <a:tab pos="1182154" algn="l"/>
              </a:tabLst>
            </a:pPr>
            <a:r>
              <a:rPr sz="2176" b="1" spc="5" dirty="0">
                <a:solidFill>
                  <a:prstClr val="black"/>
                </a:solidFill>
                <a:latin typeface="Times New Roman"/>
                <a:cs typeface="Times New Roman"/>
              </a:rPr>
              <a:t>using </a:t>
            </a:r>
            <a:r>
              <a:rPr sz="2176" b="1" spc="9" dirty="0">
                <a:solidFill>
                  <a:prstClr val="black"/>
                </a:solidFill>
                <a:latin typeface="Times New Roman"/>
                <a:cs typeface="Times New Roman"/>
              </a:rPr>
              <a:t>version </a:t>
            </a:r>
            <a:r>
              <a:rPr sz="2176" b="1" spc="5" dirty="0">
                <a:solidFill>
                  <a:prstClr val="black"/>
                </a:solidFill>
                <a:latin typeface="Times New Roman"/>
                <a:cs typeface="Times New Roman"/>
              </a:rPr>
              <a:t>stamps</a:t>
            </a:r>
            <a:r>
              <a:rPr sz="2176" b="1" spc="6" baseline="24305" dirty="0">
                <a:solidFill>
                  <a:prstClr val="black"/>
                </a:solidFill>
                <a:latin typeface="Times New Roman"/>
                <a:cs typeface="Times New Roman"/>
              </a:rPr>
              <a:t>*</a:t>
            </a:r>
            <a:r>
              <a:rPr sz="2176" b="1" spc="5" dirty="0">
                <a:solidFill>
                  <a:prstClr val="black"/>
                </a:solidFill>
                <a:latin typeface="Times New Roman"/>
                <a:cs typeface="Times New Roman"/>
              </a:rPr>
              <a:t>,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ensuring that every interaction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with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the data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store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includes the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latest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version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stamp seen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by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session.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server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node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must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then ensure that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it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has the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updates that include that version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stamp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before responding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-5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request.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9"/>
              </a:spcBef>
            </a:pPr>
            <a:endParaRPr sz="308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0040" marR="509023" defTabSz="829178"/>
            <a:r>
              <a:rPr sz="1972" spc="-20" baseline="24904" dirty="0">
                <a:solidFill>
                  <a:prstClr val="black"/>
                </a:solidFill>
                <a:latin typeface="Times New Roman"/>
                <a:cs typeface="Times New Roman"/>
              </a:rPr>
              <a:t>*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995" spc="-7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version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stamp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is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field</a:t>
            </a:r>
            <a:r>
              <a:rPr sz="1995" spc="-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1995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changes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every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time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data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 database </a:t>
            </a:r>
            <a:r>
              <a:rPr sz="1995" spc="-4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changes.</a:t>
            </a:r>
            <a:r>
              <a:rPr sz="1995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When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you</a:t>
            </a:r>
            <a:r>
              <a:rPr sz="1995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read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data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you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keep</a:t>
            </a:r>
            <a:r>
              <a:rPr sz="1995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note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version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stamp,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so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6065" defTabSz="829178">
              <a:tabLst>
                <a:tab pos="380040" algn="l"/>
                <a:tab pos="8420187" algn="l"/>
              </a:tabLst>
            </a:pPr>
            <a:r>
              <a:rPr sz="1995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995" u="heavy" spc="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that</a:t>
            </a:r>
            <a:r>
              <a:rPr sz="1995" u="heavy" spc="-36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95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when</a:t>
            </a:r>
            <a:r>
              <a:rPr sz="1995" u="heavy" spc="18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95" u="heavy" spc="-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you</a:t>
            </a:r>
            <a:r>
              <a:rPr sz="1995" u="heavy" spc="23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95" u="heavy" spc="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write</a:t>
            </a:r>
            <a:r>
              <a:rPr sz="1995" u="heavy" spc="-4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95" u="heavy" spc="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data</a:t>
            </a:r>
            <a:r>
              <a:rPr sz="1995" u="heavy" spc="-18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95" u="heavy" spc="-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you</a:t>
            </a:r>
            <a:r>
              <a:rPr sz="1995" u="heavy" spc="23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95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can</a:t>
            </a:r>
            <a:r>
              <a:rPr sz="1995" u="heavy" spc="-23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95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check </a:t>
            </a:r>
            <a:r>
              <a:rPr sz="1995" u="heavy" spc="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</a:t>
            </a:r>
            <a:r>
              <a:rPr sz="1995" u="heavy" spc="-23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95" u="heavy" spc="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see</a:t>
            </a:r>
            <a:r>
              <a:rPr sz="1995" u="heavy" spc="-18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95" u="heavy" spc="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if</a:t>
            </a:r>
            <a:r>
              <a:rPr sz="1995" u="heavy" spc="-1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95" u="heavy" spc="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1995" u="heavy" spc="-18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95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version</a:t>
            </a:r>
            <a:r>
              <a:rPr sz="1995" u="heavy" spc="-23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95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has</a:t>
            </a:r>
            <a:r>
              <a:rPr sz="1995" u="heavy" spc="-18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95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changed.	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35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871" y="267640"/>
            <a:ext cx="4071038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spc="5" dirty="0"/>
              <a:t>Relaxing</a:t>
            </a:r>
            <a:r>
              <a:rPr sz="3582" spc="-27" dirty="0"/>
              <a:t> </a:t>
            </a:r>
            <a:r>
              <a:rPr sz="3582" dirty="0"/>
              <a:t>consistency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23281" y="901040"/>
            <a:ext cx="8377585" cy="16699"/>
          </a:xfrm>
          <a:custGeom>
            <a:avLst/>
            <a:gdLst/>
            <a:ahLst/>
            <a:cxnLst/>
            <a:rect l="l" t="t" r="r" b="b"/>
            <a:pathLst>
              <a:path w="9238615" h="18415">
                <a:moveTo>
                  <a:pt x="9238487" y="18287"/>
                </a:moveTo>
                <a:lnTo>
                  <a:pt x="9238487" y="0"/>
                </a:lnTo>
                <a:lnTo>
                  <a:pt x="0" y="0"/>
                </a:lnTo>
                <a:lnTo>
                  <a:pt x="0" y="18287"/>
                </a:lnTo>
                <a:lnTo>
                  <a:pt x="9238487" y="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6698" y="933748"/>
            <a:ext cx="7776431" cy="5085317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354128" marR="132438" indent="-343188" defTabSz="829178">
              <a:lnSpc>
                <a:spcPct val="101099"/>
              </a:lnSpc>
              <a:spcBef>
                <a:spcPts val="82"/>
              </a:spcBef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More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general,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 distributed databases, 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consistency,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particular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isolation, is often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relaxed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performance reasons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such a way that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also conflicts typically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avoided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single-server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setting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(like</a:t>
            </a:r>
            <a:r>
              <a:rPr sz="2176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WW</a:t>
            </a:r>
            <a:r>
              <a:rPr sz="2176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conflicts)</a:t>
            </a:r>
            <a:r>
              <a:rPr sz="2176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somehow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tolerated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14"/>
              </a:spcBef>
              <a:buFont typeface="Arial MT"/>
              <a:buChar char="•"/>
            </a:pPr>
            <a:endParaRPr sz="2267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96737" indent="-343188" defTabSz="829178">
              <a:lnSpc>
                <a:spcPct val="101299"/>
              </a:lnSpc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Indeed,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concurrent</a:t>
            </a:r>
            <a:r>
              <a:rPr sz="2176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programming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involves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fundamental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tradeoff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between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safety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(avoiding errors such as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WW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conflicts)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liveness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(responding</a:t>
            </a:r>
            <a:r>
              <a:rPr sz="2176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quickly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clients)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41"/>
              </a:spcBef>
              <a:buFont typeface="Arial MT"/>
              <a:buChar char="•"/>
            </a:pPr>
            <a:endParaRPr sz="2267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607" indent="-343188" defTabSz="829178">
              <a:lnSpc>
                <a:spcPct val="101200"/>
              </a:lnSpc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Also,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we notice that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presence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spc="9" dirty="0">
                <a:solidFill>
                  <a:srgbClr val="0000FF"/>
                </a:solidFill>
                <a:latin typeface="Times New Roman"/>
                <a:cs typeface="Times New Roman"/>
              </a:rPr>
              <a:t>more than </a:t>
            </a:r>
            <a:r>
              <a:rPr sz="2176" spc="14" dirty="0">
                <a:solidFill>
                  <a:srgbClr val="0000FF"/>
                </a:solidFill>
                <a:latin typeface="Times New Roman"/>
                <a:cs typeface="Times New Roman"/>
              </a:rPr>
              <a:t>one </a:t>
            </a:r>
            <a:r>
              <a:rPr sz="2176" spc="-5" dirty="0">
                <a:solidFill>
                  <a:srgbClr val="0000FF"/>
                </a:solidFill>
                <a:latin typeface="Times New Roman"/>
                <a:cs typeface="Times New Roman"/>
              </a:rPr>
              <a:t>server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,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such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with peer-to-peer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replication,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serializability 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complicated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by 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fact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 </a:t>
            </a:r>
            <a:r>
              <a:rPr sz="2176" dirty="0">
                <a:solidFill>
                  <a:srgbClr val="0000FF"/>
                </a:solidFill>
                <a:latin typeface="Times New Roman"/>
                <a:cs typeface="Times New Roman"/>
              </a:rPr>
              <a:t>different </a:t>
            </a:r>
            <a:r>
              <a:rPr sz="2176" spc="14" dirty="0">
                <a:solidFill>
                  <a:srgbClr val="0000FF"/>
                </a:solidFill>
                <a:latin typeface="Times New Roman"/>
                <a:cs typeface="Times New Roman"/>
              </a:rPr>
              <a:t>nodes </a:t>
            </a:r>
            <a:r>
              <a:rPr sz="2176" spc="9" dirty="0">
                <a:solidFill>
                  <a:srgbClr val="0000FF"/>
                </a:solidFill>
                <a:latin typeface="Times New Roman"/>
                <a:cs typeface="Times New Roman"/>
              </a:rPr>
              <a:t>might apply the updates </a:t>
            </a:r>
            <a:r>
              <a:rPr sz="2176" spc="5" dirty="0">
                <a:solidFill>
                  <a:srgbClr val="0000FF"/>
                </a:solidFill>
                <a:latin typeface="Times New Roman"/>
                <a:cs typeface="Times New Roman"/>
              </a:rPr>
              <a:t>in </a:t>
            </a:r>
            <a:r>
              <a:rPr sz="2176" spc="9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2176" dirty="0">
                <a:solidFill>
                  <a:srgbClr val="0000FF"/>
                </a:solidFill>
                <a:latin typeface="Times New Roman"/>
                <a:cs typeface="Times New Roman"/>
              </a:rPr>
              <a:t>different </a:t>
            </a:r>
            <a:r>
              <a:rPr sz="2176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76" spc="-9" dirty="0">
                <a:solidFill>
                  <a:srgbClr val="0000FF"/>
                </a:solidFill>
                <a:latin typeface="Times New Roman"/>
                <a:cs typeface="Times New Roman"/>
              </a:rPr>
              <a:t>order.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Often,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when people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talk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about concurrency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 distributed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systems,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they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talk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about </a:t>
            </a:r>
            <a:r>
              <a:rPr sz="2176" spc="9" dirty="0">
                <a:solidFill>
                  <a:srgbClr val="0000FF"/>
                </a:solidFill>
                <a:latin typeface="Times New Roman"/>
                <a:cs typeface="Times New Roman"/>
              </a:rPr>
              <a:t>sequential consistency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— ensuring that </a:t>
            </a:r>
            <a:r>
              <a:rPr sz="2176" spc="5" dirty="0">
                <a:solidFill>
                  <a:srgbClr val="0000FF"/>
                </a:solidFill>
                <a:latin typeface="Times New Roman"/>
                <a:cs typeface="Times New Roman"/>
              </a:rPr>
              <a:t>all </a:t>
            </a:r>
            <a:r>
              <a:rPr sz="2176" spc="-5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srgbClr val="0000FF"/>
                </a:solidFill>
                <a:latin typeface="Times New Roman"/>
                <a:cs typeface="Times New Roman"/>
              </a:rPr>
              <a:t>nodes</a:t>
            </a:r>
            <a:r>
              <a:rPr sz="2176" spc="-3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0000FF"/>
                </a:solidFill>
                <a:latin typeface="Times New Roman"/>
                <a:cs typeface="Times New Roman"/>
              </a:rPr>
              <a:t>apply</a:t>
            </a:r>
            <a:r>
              <a:rPr sz="2176" spc="-1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0000FF"/>
                </a:solidFill>
                <a:latin typeface="Times New Roman"/>
                <a:cs typeface="Times New Roman"/>
              </a:rPr>
              <a:t>operations</a:t>
            </a:r>
            <a:r>
              <a:rPr sz="2176" spc="-5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0000FF"/>
                </a:solidFill>
                <a:latin typeface="Times New Roman"/>
                <a:cs typeface="Times New Roman"/>
              </a:rPr>
              <a:t>in</a:t>
            </a:r>
            <a:r>
              <a:rPr sz="2176" spc="9" dirty="0">
                <a:solidFill>
                  <a:srgbClr val="0000FF"/>
                </a:solidFill>
                <a:latin typeface="Times New Roman"/>
                <a:cs typeface="Times New Roman"/>
              </a:rPr>
              <a:t> the</a:t>
            </a:r>
            <a:r>
              <a:rPr sz="217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0000FF"/>
                </a:solidFill>
                <a:latin typeface="Times New Roman"/>
                <a:cs typeface="Times New Roman"/>
              </a:rPr>
              <a:t>same</a:t>
            </a:r>
            <a:r>
              <a:rPr sz="2176" spc="2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76" spc="-9" dirty="0">
                <a:solidFill>
                  <a:srgbClr val="0000FF"/>
                </a:solidFill>
                <a:latin typeface="Times New Roman"/>
                <a:cs typeface="Times New Roman"/>
              </a:rPr>
              <a:t>order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36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2810" y="267640"/>
            <a:ext cx="6574121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dirty="0"/>
              <a:t>Properties</a:t>
            </a:r>
            <a:r>
              <a:rPr sz="3582" spc="45" dirty="0"/>
              <a:t> </a:t>
            </a:r>
            <a:r>
              <a:rPr sz="3582" spc="5" dirty="0"/>
              <a:t>of</a:t>
            </a:r>
            <a:r>
              <a:rPr sz="3582" spc="-14" dirty="0"/>
              <a:t> </a:t>
            </a:r>
            <a:r>
              <a:rPr sz="3582" dirty="0"/>
              <a:t>shared</a:t>
            </a:r>
            <a:r>
              <a:rPr sz="3582" spc="41" dirty="0"/>
              <a:t> </a:t>
            </a:r>
            <a:r>
              <a:rPr sz="3582" spc="5" dirty="0"/>
              <a:t>data</a:t>
            </a:r>
            <a:r>
              <a:rPr sz="3582" spc="-5" dirty="0"/>
              <a:t> </a:t>
            </a:r>
            <a:r>
              <a:rPr sz="3582" dirty="0"/>
              <a:t>systems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23281" y="901040"/>
            <a:ext cx="8377585" cy="16699"/>
          </a:xfrm>
          <a:custGeom>
            <a:avLst/>
            <a:gdLst/>
            <a:ahLst/>
            <a:cxnLst/>
            <a:rect l="l" t="t" r="r" b="b"/>
            <a:pathLst>
              <a:path w="9238615" h="18415">
                <a:moveTo>
                  <a:pt x="9238487" y="18287"/>
                </a:moveTo>
                <a:lnTo>
                  <a:pt x="9238487" y="0"/>
                </a:lnTo>
                <a:lnTo>
                  <a:pt x="0" y="0"/>
                </a:lnTo>
                <a:lnTo>
                  <a:pt x="0" y="18287"/>
                </a:lnTo>
                <a:lnTo>
                  <a:pt x="9238487" y="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6697" y="1005610"/>
            <a:ext cx="7690634" cy="5141551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354128" indent="-343188" defTabSz="829178">
              <a:spcBef>
                <a:spcPts val="82"/>
              </a:spcBef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403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3" spc="-5" dirty="0">
                <a:solidFill>
                  <a:srgbClr val="FF0000"/>
                </a:solidFill>
                <a:latin typeface="Times New Roman"/>
                <a:cs typeface="Times New Roman"/>
              </a:rPr>
              <a:t>onsistency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13054" lvl="1" indent="-343188" defTabSz="829178">
              <a:spcBef>
                <a:spcPts val="5"/>
              </a:spcBef>
              <a:buFont typeface="Wingdings"/>
              <a:buChar char=""/>
              <a:tabLst>
                <a:tab pos="812479" algn="l"/>
                <a:tab pos="813054" algn="l"/>
              </a:tabLst>
            </a:pP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(informally)</a:t>
            </a:r>
            <a:r>
              <a:rPr sz="1995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“every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request</a:t>
            </a:r>
            <a:r>
              <a:rPr sz="1995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receives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right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response”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54897" marR="43762" lvl="1" indent="-285030" defTabSz="829178">
              <a:spcBef>
                <a:spcPts val="23"/>
              </a:spcBef>
              <a:buFont typeface="Wingdings"/>
              <a:buChar char=""/>
              <a:tabLst>
                <a:tab pos="818237" algn="l"/>
                <a:tab pos="818812" algn="l"/>
              </a:tabLst>
            </a:pPr>
            <a:r>
              <a:rPr sz="1632" dirty="0">
                <a:solidFill>
                  <a:prstClr val="black"/>
                </a:solidFill>
                <a:latin typeface="Calibri"/>
              </a:rPr>
              <a:t>	</a:t>
            </a:r>
            <a:r>
              <a:rPr sz="1995" spc="-9" dirty="0">
                <a:solidFill>
                  <a:prstClr val="black"/>
                </a:solidFill>
                <a:latin typeface="Times New Roman"/>
                <a:cs typeface="Times New Roman"/>
              </a:rPr>
              <a:t>E.g.</a:t>
            </a:r>
            <a:r>
              <a:rPr sz="1995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If</a:t>
            </a:r>
            <a:r>
              <a:rPr sz="1995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get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my</a:t>
            </a:r>
            <a:r>
              <a:rPr sz="1995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shopping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list</a:t>
            </a:r>
            <a:r>
              <a:rPr sz="1995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on</a:t>
            </a:r>
            <a:r>
              <a:rPr sz="1995" spc="-10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9" dirty="0">
                <a:solidFill>
                  <a:prstClr val="black"/>
                </a:solidFill>
                <a:latin typeface="Times New Roman"/>
                <a:cs typeface="Times New Roman"/>
              </a:rPr>
              <a:t>Amazon</a:t>
            </a:r>
            <a:r>
              <a:rPr sz="1995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expect</a:t>
            </a:r>
            <a:r>
              <a:rPr sz="1995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it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contains</a:t>
            </a:r>
            <a:r>
              <a:rPr sz="1995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all</a:t>
            </a:r>
            <a:r>
              <a:rPr sz="1995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1995" spc="-4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previously</a:t>
            </a:r>
            <a:r>
              <a:rPr sz="1995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selected</a:t>
            </a:r>
            <a:r>
              <a:rPr sz="1995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items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54897" lvl="1" indent="-285606" defTabSz="829178">
              <a:lnSpc>
                <a:spcPts val="2385"/>
              </a:lnSpc>
              <a:buFont typeface="Wingdings"/>
              <a:buChar char=""/>
              <a:tabLst>
                <a:tab pos="755472" algn="l"/>
              </a:tabLst>
            </a:pP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It</a:t>
            </a:r>
            <a:r>
              <a:rPr sz="1995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essentially</a:t>
            </a:r>
            <a:r>
              <a:rPr sz="1995" spc="-6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what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discussed</a:t>
            </a:r>
            <a:r>
              <a:rPr sz="1995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so</a:t>
            </a:r>
            <a:r>
              <a:rPr sz="1995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far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indent="-343188" defTabSz="829178">
              <a:lnSpc>
                <a:spcPts val="2875"/>
              </a:lnSpc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403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3" dirty="0">
                <a:solidFill>
                  <a:srgbClr val="FF0000"/>
                </a:solidFill>
                <a:latin typeface="Times New Roman"/>
                <a:cs typeface="Times New Roman"/>
              </a:rPr>
              <a:t>vailability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23996" lvl="1" indent="-354704" defTabSz="829178">
              <a:spcBef>
                <a:spcPts val="222"/>
              </a:spcBef>
              <a:buSzPct val="109090"/>
              <a:buFont typeface="Wingdings"/>
              <a:buChar char=""/>
              <a:tabLst>
                <a:tab pos="823996" algn="l"/>
                <a:tab pos="824570" algn="l"/>
              </a:tabLst>
            </a:pP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(informally)</a:t>
            </a:r>
            <a:r>
              <a:rPr sz="1995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“each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request</a:t>
            </a:r>
            <a:r>
              <a:rPr sz="1995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eventually</a:t>
            </a:r>
            <a:r>
              <a:rPr sz="1995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receives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response”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18237" lvl="1" indent="-348946" defTabSz="829178">
              <a:spcBef>
                <a:spcPts val="45"/>
              </a:spcBef>
              <a:buFont typeface="Wingdings"/>
              <a:buChar char=""/>
              <a:tabLst>
                <a:tab pos="818237" algn="l"/>
                <a:tab pos="818812" algn="l"/>
              </a:tabLst>
            </a:pPr>
            <a:r>
              <a:rPr sz="1995" spc="-9" dirty="0">
                <a:solidFill>
                  <a:prstClr val="black"/>
                </a:solidFill>
                <a:latin typeface="Times New Roman"/>
                <a:cs typeface="Times New Roman"/>
              </a:rPr>
              <a:t>E.g.</a:t>
            </a:r>
            <a:r>
              <a:rPr sz="1995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eventually</a:t>
            </a:r>
            <a:r>
              <a:rPr sz="1995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access</a:t>
            </a:r>
            <a:r>
              <a:rPr sz="1995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my</a:t>
            </a:r>
            <a:r>
              <a:rPr sz="1995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shopping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list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54897" marR="4607" lvl="1" indent="-285030" defTabSz="829178">
              <a:spcBef>
                <a:spcPts val="18"/>
              </a:spcBef>
              <a:buFont typeface="Wingdings"/>
              <a:buChar char=""/>
              <a:tabLst>
                <a:tab pos="755472" algn="l"/>
              </a:tabLst>
            </a:pP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995" spc="-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bit</a:t>
            </a:r>
            <a:r>
              <a:rPr sz="1995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more</a:t>
            </a:r>
            <a:r>
              <a:rPr sz="1995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formally:</a:t>
            </a:r>
            <a:r>
              <a:rPr sz="1995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b="1" spc="5" dirty="0">
                <a:solidFill>
                  <a:prstClr val="black"/>
                </a:solidFill>
                <a:latin typeface="Times New Roman"/>
                <a:cs typeface="Times New Roman"/>
              </a:rPr>
              <a:t>if</a:t>
            </a:r>
            <a:r>
              <a:rPr sz="1995" b="1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b="1" dirty="0">
                <a:solidFill>
                  <a:prstClr val="black"/>
                </a:solidFill>
                <a:latin typeface="Times New Roman"/>
                <a:cs typeface="Times New Roman"/>
              </a:rPr>
              <a:t>you can</a:t>
            </a:r>
            <a:r>
              <a:rPr sz="1995" b="1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b="1" spc="5" dirty="0">
                <a:solidFill>
                  <a:prstClr val="black"/>
                </a:solidFill>
                <a:latin typeface="Times New Roman"/>
                <a:cs typeface="Times New Roman"/>
              </a:rPr>
              <a:t>talk</a:t>
            </a:r>
            <a:r>
              <a:rPr sz="1995" b="1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b="1" spc="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1995" b="1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b="1" dirty="0">
                <a:solidFill>
                  <a:prstClr val="black"/>
                </a:solidFill>
                <a:latin typeface="Times New Roman"/>
                <a:cs typeface="Times New Roman"/>
              </a:rPr>
              <a:t>a node</a:t>
            </a:r>
            <a:r>
              <a:rPr sz="1995" b="1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b="1" spc="5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1995" b="1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b="1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b="1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b="1" spc="-18" dirty="0">
                <a:solidFill>
                  <a:prstClr val="black"/>
                </a:solidFill>
                <a:latin typeface="Times New Roman"/>
                <a:cs typeface="Times New Roman"/>
              </a:rPr>
              <a:t>cluster,</a:t>
            </a:r>
            <a:r>
              <a:rPr sz="1995" b="1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b="1" spc="5" dirty="0">
                <a:solidFill>
                  <a:prstClr val="black"/>
                </a:solidFill>
                <a:latin typeface="Times New Roman"/>
                <a:cs typeface="Times New Roman"/>
              </a:rPr>
              <a:t>it</a:t>
            </a:r>
            <a:r>
              <a:rPr sz="1995" b="1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b="1" dirty="0">
                <a:solidFill>
                  <a:prstClr val="black"/>
                </a:solidFill>
                <a:latin typeface="Times New Roman"/>
                <a:cs typeface="Times New Roman"/>
              </a:rPr>
              <a:t>can </a:t>
            </a:r>
            <a:r>
              <a:rPr sz="1995" b="1" spc="-4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b="1" spc="-9" dirty="0">
                <a:solidFill>
                  <a:prstClr val="black"/>
                </a:solidFill>
                <a:latin typeface="Times New Roman"/>
                <a:cs typeface="Times New Roman"/>
              </a:rPr>
              <a:t>read </a:t>
            </a:r>
            <a:r>
              <a:rPr sz="1995" b="1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1995" b="1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b="1" spc="9" dirty="0">
                <a:solidFill>
                  <a:prstClr val="black"/>
                </a:solidFill>
                <a:latin typeface="Times New Roman"/>
                <a:cs typeface="Times New Roman"/>
              </a:rPr>
              <a:t>write</a:t>
            </a:r>
            <a:r>
              <a:rPr sz="1995" b="1" spc="-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b="1" dirty="0">
                <a:solidFill>
                  <a:prstClr val="black"/>
                </a:solidFill>
                <a:latin typeface="Times New Roman"/>
                <a:cs typeface="Times New Roman"/>
              </a:rPr>
              <a:t>data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indent="-343188" defTabSz="829178">
              <a:lnSpc>
                <a:spcPts val="2865"/>
              </a:lnSpc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403" spc="-5" dirty="0">
                <a:solidFill>
                  <a:srgbClr val="FF0000"/>
                </a:solidFill>
                <a:latin typeface="Times New Roman"/>
                <a:cs typeface="Times New Roman"/>
              </a:rPr>
              <a:t>tolerance</a:t>
            </a:r>
            <a:r>
              <a:rPr sz="2403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3" spc="-2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FF0000"/>
                </a:solidFill>
                <a:latin typeface="Times New Roman"/>
                <a:cs typeface="Times New Roman"/>
              </a:rPr>
              <a:t>network </a:t>
            </a:r>
            <a:r>
              <a:rPr sz="2403" b="1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3" dirty="0">
                <a:solidFill>
                  <a:srgbClr val="FF0000"/>
                </a:solidFill>
                <a:latin typeface="Times New Roman"/>
                <a:cs typeface="Times New Roman"/>
              </a:rPr>
              <a:t>artitions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13054" marR="293091" lvl="1" indent="-343188" defTabSz="829178">
              <a:spcBef>
                <a:spcPts val="27"/>
              </a:spcBef>
              <a:buFont typeface="Wingdings"/>
              <a:buChar char=""/>
              <a:tabLst>
                <a:tab pos="812479" algn="l"/>
                <a:tab pos="813054" algn="l"/>
              </a:tabLst>
            </a:pP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(informally)</a:t>
            </a:r>
            <a:r>
              <a:rPr sz="1995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“servers</a:t>
            </a:r>
            <a:r>
              <a:rPr sz="1995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can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be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partitioned</a:t>
            </a:r>
            <a:r>
              <a:rPr sz="1995" spc="-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into</a:t>
            </a:r>
            <a:r>
              <a:rPr sz="1995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multiple</a:t>
            </a:r>
            <a:r>
              <a:rPr sz="1995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groups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that </a:t>
            </a:r>
            <a:r>
              <a:rPr sz="1995" spc="-4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cannot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communicate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with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one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other”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62575" lvl="1" indent="-393284" defTabSz="829178">
              <a:buFont typeface="Wingdings"/>
              <a:buChar char=""/>
              <a:tabLst>
                <a:tab pos="862575" algn="l"/>
                <a:tab pos="863151" algn="l"/>
              </a:tabLst>
            </a:pP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995" spc="-1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bit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more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formally: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cluster</a:t>
            </a:r>
            <a:r>
              <a:rPr sz="1995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can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survive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communication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13054" marR="18426" defTabSz="829178">
              <a:spcBef>
                <a:spcPts val="23"/>
              </a:spcBef>
            </a:pP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breakages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that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separate</a:t>
            </a:r>
            <a:r>
              <a:rPr sz="1995" spc="-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cluster</a:t>
            </a:r>
            <a:r>
              <a:rPr sz="1995" spc="-5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into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multiple</a:t>
            </a:r>
            <a:r>
              <a:rPr sz="1995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partitions</a:t>
            </a:r>
            <a:r>
              <a:rPr sz="1995" spc="-5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unable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1995" spc="-4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communicate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 one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another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37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0707" y="270405"/>
            <a:ext cx="3743973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dirty="0"/>
              <a:t>Network</a:t>
            </a:r>
            <a:r>
              <a:rPr sz="3582" spc="-14" dirty="0"/>
              <a:t> </a:t>
            </a:r>
            <a:r>
              <a:rPr sz="3582" spc="5" dirty="0"/>
              <a:t>partitions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23281" y="901040"/>
            <a:ext cx="8377585" cy="16699"/>
          </a:xfrm>
          <a:custGeom>
            <a:avLst/>
            <a:gdLst/>
            <a:ahLst/>
            <a:cxnLst/>
            <a:rect l="l" t="t" r="r" b="b"/>
            <a:pathLst>
              <a:path w="9238615" h="18415">
                <a:moveTo>
                  <a:pt x="9238487" y="18287"/>
                </a:moveTo>
                <a:lnTo>
                  <a:pt x="9238487" y="0"/>
                </a:lnTo>
                <a:lnTo>
                  <a:pt x="0" y="0"/>
                </a:lnTo>
                <a:lnTo>
                  <a:pt x="0" y="18287"/>
                </a:lnTo>
                <a:lnTo>
                  <a:pt x="9238487" y="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1960" y="1227185"/>
            <a:ext cx="6486942" cy="439741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70625" y="5541223"/>
            <a:ext cx="5408089" cy="380247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11516" defTabSz="829178">
              <a:spcBef>
                <a:spcPts val="82"/>
              </a:spcBef>
            </a:pP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This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situation</a:t>
            </a:r>
            <a:r>
              <a:rPr sz="2403" spc="-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also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known</a:t>
            </a:r>
            <a:r>
              <a:rPr sz="2403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as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dirty="0">
                <a:solidFill>
                  <a:prstClr val="black"/>
                </a:solidFill>
                <a:latin typeface="Times New Roman"/>
                <a:cs typeface="Times New Roman"/>
              </a:rPr>
              <a:t>split</a:t>
            </a:r>
            <a:r>
              <a:rPr sz="2403" b="1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spc="-5" dirty="0">
                <a:solidFill>
                  <a:prstClr val="black"/>
                </a:solidFill>
                <a:latin typeface="Times New Roman"/>
                <a:cs typeface="Times New Roman"/>
              </a:rPr>
              <a:t>brain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38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9094" y="267640"/>
            <a:ext cx="3981786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dirty="0"/>
              <a:t>(simple)</a:t>
            </a:r>
            <a:r>
              <a:rPr sz="3582" spc="5" dirty="0"/>
              <a:t> </a:t>
            </a:r>
            <a:r>
              <a:rPr sz="3582" dirty="0"/>
              <a:t>CA</a:t>
            </a:r>
            <a:r>
              <a:rPr sz="3582" spc="5" dirty="0"/>
              <a:t> </a:t>
            </a:r>
            <a:r>
              <a:rPr sz="3582" dirty="0"/>
              <a:t>systems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23281" y="901040"/>
            <a:ext cx="8377585" cy="16699"/>
          </a:xfrm>
          <a:custGeom>
            <a:avLst/>
            <a:gdLst/>
            <a:ahLst/>
            <a:cxnLst/>
            <a:rect l="l" t="t" r="r" b="b"/>
            <a:pathLst>
              <a:path w="9238615" h="18415">
                <a:moveTo>
                  <a:pt x="9238487" y="18287"/>
                </a:moveTo>
                <a:lnTo>
                  <a:pt x="9238487" y="0"/>
                </a:lnTo>
                <a:lnTo>
                  <a:pt x="0" y="0"/>
                </a:lnTo>
                <a:lnTo>
                  <a:pt x="0" y="18287"/>
                </a:lnTo>
                <a:lnTo>
                  <a:pt x="9238487" y="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8560" y="1149335"/>
            <a:ext cx="7855894" cy="4060101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354128" marR="75432" indent="-343188" defTabSz="829178">
              <a:lnSpc>
                <a:spcPct val="101099"/>
              </a:lnSpc>
              <a:spcBef>
                <a:spcPts val="82"/>
              </a:spcBef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single-server </a:t>
            </a:r>
            <a:r>
              <a:rPr sz="2176" dirty="0">
                <a:solidFill>
                  <a:srgbClr val="3265FF"/>
                </a:solidFill>
                <a:latin typeface="Times New Roman"/>
                <a:cs typeface="Times New Roman"/>
              </a:rPr>
              <a:t>system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obvious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example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CA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system: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a 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srgbClr val="3265FF"/>
                </a:solidFill>
                <a:latin typeface="Times New Roman"/>
                <a:cs typeface="Times New Roman"/>
              </a:rPr>
              <a:t>system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that has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Consistency 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and </a:t>
            </a:r>
            <a:r>
              <a:rPr sz="2176" spc="-23" dirty="0">
                <a:solidFill>
                  <a:srgbClr val="3265FF"/>
                </a:solidFill>
                <a:latin typeface="Times New Roman"/>
                <a:cs typeface="Times New Roman"/>
              </a:rPr>
              <a:t>Availability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.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Partition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tolerance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applicable here,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since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single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machine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can’t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partition. This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the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world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most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relational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database</a:t>
            </a:r>
            <a:r>
              <a:rPr sz="2176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systems</a:t>
            </a:r>
            <a:r>
              <a:rPr sz="2176" spc="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live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14"/>
              </a:spcBef>
              <a:buFont typeface="Arial MT"/>
              <a:buChar char="•"/>
            </a:pPr>
            <a:endParaRPr sz="2267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607" indent="-343188" defTabSz="829178">
              <a:lnSpc>
                <a:spcPct val="101299"/>
              </a:lnSpc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theoretically possible to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have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CA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cluster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: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However,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this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would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mean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if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partition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ever occurs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cluster,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all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nodes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cluster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would go down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client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can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talk to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node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(according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definition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availability,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if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node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not 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reachable, then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it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does not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infer lack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capability). Realizing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CA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cluster in this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way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usually prohibitively expensive. Notice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also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that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we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somehow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bypassing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partition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tolerance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here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39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5678" y="499811"/>
            <a:ext cx="3948388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dirty="0"/>
              <a:t>Distribution</a:t>
            </a:r>
            <a:r>
              <a:rPr sz="3582" spc="14" dirty="0"/>
              <a:t> </a:t>
            </a:r>
            <a:r>
              <a:rPr sz="3582" spc="5" dirty="0"/>
              <a:t>Models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09460" y="128522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9460" y="6235425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4836" y="1757399"/>
            <a:ext cx="8075856" cy="3451594"/>
          </a:xfrm>
          <a:prstGeom prst="rect">
            <a:avLst/>
          </a:prstGeom>
        </p:spPr>
        <p:txBody>
          <a:bodyPr vert="horz" wrap="square" lIns="0" tIns="51824" rIns="0" bIns="0" rtlCol="0">
            <a:spAutoFit/>
          </a:bodyPr>
          <a:lstStyle/>
          <a:p>
            <a:pPr marL="354128" marR="310366" indent="-343188" defTabSz="829178">
              <a:lnSpc>
                <a:spcPts val="2593"/>
              </a:lnSpc>
              <a:spcBef>
                <a:spcPts val="408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As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said, the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primary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driver of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interest in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NoSQL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has been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its </a:t>
            </a:r>
            <a:r>
              <a:rPr sz="2403" spc="-5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ability</a:t>
            </a:r>
            <a:r>
              <a:rPr sz="2403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run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databases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on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large</a:t>
            </a:r>
            <a:r>
              <a:rPr sz="2403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cluster</a:t>
            </a:r>
            <a:endParaRPr sz="2403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367948" indent="-343188" defTabSz="829178">
              <a:lnSpc>
                <a:spcPts val="2593"/>
              </a:lnSpc>
              <a:spcBef>
                <a:spcPts val="580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particular,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aggregate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orientation fits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well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with scaling out </a:t>
            </a:r>
            <a:r>
              <a:rPr sz="2403" spc="-5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because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aggregate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natural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unit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to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use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distribution</a:t>
            </a:r>
          </a:p>
          <a:p>
            <a:pPr marL="354128" indent="-343188" defTabSz="829178">
              <a:spcBef>
                <a:spcPts val="254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Let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 us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now</a:t>
            </a:r>
            <a:r>
              <a:rPr sz="2403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have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look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various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models</a:t>
            </a:r>
            <a:r>
              <a:rPr sz="2403" spc="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for data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distribution</a:t>
            </a:r>
          </a:p>
          <a:p>
            <a:pPr marL="1716513" lvl="1" indent="-260270" defTabSz="829178">
              <a:spcBef>
                <a:spcPts val="303"/>
              </a:spcBef>
              <a:buFont typeface="Times New Roman"/>
              <a:buChar char="•"/>
              <a:tabLst>
                <a:tab pos="1716513" algn="l"/>
                <a:tab pos="1717089" algn="l"/>
              </a:tabLst>
            </a:pPr>
            <a:r>
              <a:rPr sz="2176" b="1" spc="5" dirty="0">
                <a:solidFill>
                  <a:srgbClr val="007F00"/>
                </a:solidFill>
                <a:latin typeface="Times New Roman"/>
                <a:cs typeface="Times New Roman"/>
              </a:rPr>
              <a:t>Sharding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716513" lvl="1" indent="-260270" defTabSz="829178">
              <a:spcBef>
                <a:spcPts val="281"/>
              </a:spcBef>
              <a:buFont typeface="Times New Roman"/>
              <a:buChar char="•"/>
              <a:tabLst>
                <a:tab pos="1716513" algn="l"/>
                <a:tab pos="1717089" algn="l"/>
              </a:tabLst>
            </a:pPr>
            <a:r>
              <a:rPr sz="2176" b="1" dirty="0">
                <a:solidFill>
                  <a:srgbClr val="007F00"/>
                </a:solidFill>
                <a:latin typeface="Times New Roman"/>
                <a:cs typeface="Times New Roman"/>
              </a:rPr>
              <a:t>Master-slave</a:t>
            </a:r>
            <a:r>
              <a:rPr sz="2176" b="1" spc="-41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2176" b="1" spc="5" dirty="0">
                <a:solidFill>
                  <a:srgbClr val="007F00"/>
                </a:solidFill>
                <a:latin typeface="Times New Roman"/>
                <a:cs typeface="Times New Roman"/>
              </a:rPr>
              <a:t>replication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716513" lvl="1" indent="-260270" defTabSz="829178">
              <a:spcBef>
                <a:spcPts val="304"/>
              </a:spcBef>
              <a:buFont typeface="Times New Roman"/>
              <a:buChar char="•"/>
              <a:tabLst>
                <a:tab pos="1716513" algn="l"/>
                <a:tab pos="1717089" algn="l"/>
              </a:tabLst>
            </a:pPr>
            <a:r>
              <a:rPr sz="2176" b="1" spc="5" dirty="0">
                <a:solidFill>
                  <a:srgbClr val="007F00"/>
                </a:solidFill>
                <a:latin typeface="Times New Roman"/>
                <a:cs typeface="Times New Roman"/>
              </a:rPr>
              <a:t>Peer-to-peer</a:t>
            </a:r>
            <a:r>
              <a:rPr sz="2176" b="1" spc="-9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2176" b="1" spc="5" dirty="0">
                <a:solidFill>
                  <a:srgbClr val="007F00"/>
                </a:solidFill>
                <a:latin typeface="Times New Roman"/>
                <a:cs typeface="Times New Roman"/>
              </a:rPr>
              <a:t>replication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32"/>
              </a:spcBef>
            </a:pPr>
            <a:endParaRPr sz="2992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4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6235" y="267640"/>
            <a:ext cx="3728426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spc="5" dirty="0"/>
              <a:t>The</a:t>
            </a:r>
            <a:r>
              <a:rPr sz="3582" spc="-23" dirty="0"/>
              <a:t> </a:t>
            </a:r>
            <a:r>
              <a:rPr sz="3582" dirty="0"/>
              <a:t>CAP</a:t>
            </a:r>
            <a:r>
              <a:rPr sz="3582" spc="14" dirty="0"/>
              <a:t> </a:t>
            </a:r>
            <a:r>
              <a:rPr sz="3582" dirty="0"/>
              <a:t>Theorem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23281" y="901040"/>
            <a:ext cx="8377585" cy="16699"/>
          </a:xfrm>
          <a:custGeom>
            <a:avLst/>
            <a:gdLst/>
            <a:ahLst/>
            <a:cxnLst/>
            <a:rect l="l" t="t" r="r" b="b"/>
            <a:pathLst>
              <a:path w="9238615" h="18415">
                <a:moveTo>
                  <a:pt x="9238487" y="18287"/>
                </a:moveTo>
                <a:lnTo>
                  <a:pt x="9238487" y="0"/>
                </a:lnTo>
                <a:lnTo>
                  <a:pt x="0" y="0"/>
                </a:lnTo>
                <a:lnTo>
                  <a:pt x="0" y="18287"/>
                </a:lnTo>
                <a:lnTo>
                  <a:pt x="9238487" y="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8560" y="1149335"/>
            <a:ext cx="7839771" cy="2630578"/>
          </a:xfrm>
          <a:prstGeom prst="rect">
            <a:avLst/>
          </a:prstGeom>
        </p:spPr>
        <p:txBody>
          <a:bodyPr vert="horz" wrap="square" lIns="0" tIns="23608" rIns="0" bIns="0" rtlCol="0">
            <a:spAutoFit/>
          </a:bodyPr>
          <a:lstStyle/>
          <a:p>
            <a:pPr marL="354128" marR="4607" indent="-343188" defTabSz="829178">
              <a:lnSpc>
                <a:spcPts val="2875"/>
              </a:lnSpc>
              <a:spcBef>
                <a:spcPts val="185"/>
              </a:spcBef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When we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try to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have a cluster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really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tolerant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network </a:t>
            </a:r>
            <a:r>
              <a:rPr sz="2403" spc="-5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partitions,</a:t>
            </a:r>
            <a:r>
              <a:rPr sz="2403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CAP</a:t>
            </a:r>
            <a:r>
              <a:rPr sz="2403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theorem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comes</a:t>
            </a:r>
            <a:r>
              <a:rPr sz="2403" spc="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into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play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/>
            <a:endParaRPr sz="235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27"/>
              </a:spcBef>
            </a:pPr>
            <a:endParaRPr sz="2539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05375" marR="31670" indent="-2303" algn="ctr" defTabSz="829178"/>
            <a:r>
              <a:rPr sz="2403" b="1" i="1" spc="-14" dirty="0">
                <a:solidFill>
                  <a:prstClr val="black"/>
                </a:solidFill>
                <a:latin typeface="Times New Roman"/>
                <a:cs typeface="Times New Roman"/>
              </a:rPr>
              <a:t>“Of</a:t>
            </a:r>
            <a:r>
              <a:rPr sz="2403" b="1" i="1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i="1" spc="-5" dirty="0">
                <a:solidFill>
                  <a:prstClr val="black"/>
                </a:solidFill>
                <a:latin typeface="Times New Roman"/>
                <a:cs typeface="Times New Roman"/>
              </a:rPr>
              <a:t>three</a:t>
            </a:r>
            <a:r>
              <a:rPr sz="2403" b="1" i="1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i="1" spc="-5" dirty="0">
                <a:solidFill>
                  <a:prstClr val="black"/>
                </a:solidFill>
                <a:latin typeface="Times New Roman"/>
                <a:cs typeface="Times New Roman"/>
              </a:rPr>
              <a:t>properties of shared-data</a:t>
            </a:r>
            <a:r>
              <a:rPr sz="2403" b="1" i="1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i="1" spc="5" dirty="0">
                <a:solidFill>
                  <a:prstClr val="black"/>
                </a:solidFill>
                <a:latin typeface="Times New Roman"/>
                <a:cs typeface="Times New Roman"/>
              </a:rPr>
              <a:t>systems</a:t>
            </a:r>
            <a:r>
              <a:rPr sz="2403" b="1" i="1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i="1" spc="-14" dirty="0">
                <a:solidFill>
                  <a:prstClr val="black"/>
                </a:solidFill>
                <a:latin typeface="Times New Roman"/>
                <a:cs typeface="Times New Roman"/>
              </a:rPr>
              <a:t>(Consistency, </a:t>
            </a:r>
            <a:r>
              <a:rPr sz="2403" b="1" i="1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i="1" spc="-18" dirty="0">
                <a:solidFill>
                  <a:prstClr val="black"/>
                </a:solidFill>
                <a:latin typeface="Times New Roman"/>
                <a:cs typeface="Times New Roman"/>
              </a:rPr>
              <a:t>Availability</a:t>
            </a:r>
            <a:r>
              <a:rPr sz="2403" b="1" i="1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i="1" spc="-9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403" b="1" i="1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i="1" spc="-5" dirty="0">
                <a:solidFill>
                  <a:prstClr val="black"/>
                </a:solidFill>
                <a:latin typeface="Times New Roman"/>
                <a:cs typeface="Times New Roman"/>
              </a:rPr>
              <a:t>tolerance</a:t>
            </a:r>
            <a:r>
              <a:rPr sz="2403" b="1" i="1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i="1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03" b="1" i="1" spc="-5" dirty="0">
                <a:solidFill>
                  <a:prstClr val="black"/>
                </a:solidFill>
                <a:latin typeface="Times New Roman"/>
                <a:cs typeface="Times New Roman"/>
              </a:rPr>
              <a:t> network</a:t>
            </a:r>
            <a:r>
              <a:rPr sz="2403" b="1" i="1" spc="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i="1" spc="-5" dirty="0">
                <a:solidFill>
                  <a:prstClr val="black"/>
                </a:solidFill>
                <a:latin typeface="Times New Roman"/>
                <a:cs typeface="Times New Roman"/>
              </a:rPr>
              <a:t>Partitions)</a:t>
            </a:r>
            <a:r>
              <a:rPr sz="2403" b="1" i="1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i="1" spc="-5" dirty="0">
                <a:solidFill>
                  <a:prstClr val="black"/>
                </a:solidFill>
                <a:latin typeface="Times New Roman"/>
                <a:cs typeface="Times New Roman"/>
              </a:rPr>
              <a:t>only</a:t>
            </a:r>
            <a:r>
              <a:rPr sz="2403" b="1" i="1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i="1" spc="-5" dirty="0">
                <a:solidFill>
                  <a:prstClr val="black"/>
                </a:solidFill>
                <a:latin typeface="Times New Roman"/>
                <a:cs typeface="Times New Roman"/>
              </a:rPr>
              <a:t>two</a:t>
            </a:r>
            <a:r>
              <a:rPr sz="2403" b="1" i="1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i="1" spc="-5" dirty="0">
                <a:solidFill>
                  <a:prstClr val="black"/>
                </a:solidFill>
                <a:latin typeface="Times New Roman"/>
                <a:cs typeface="Times New Roman"/>
              </a:rPr>
              <a:t>can </a:t>
            </a:r>
            <a:r>
              <a:rPr sz="2403" b="1" i="1" spc="-5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i="1" spc="-5" dirty="0">
                <a:solidFill>
                  <a:prstClr val="black"/>
                </a:solidFill>
                <a:latin typeface="Times New Roman"/>
                <a:cs typeface="Times New Roman"/>
              </a:rPr>
              <a:t>be</a:t>
            </a:r>
            <a:r>
              <a:rPr sz="2403" b="1" i="1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i="1" spc="-5" dirty="0">
                <a:solidFill>
                  <a:prstClr val="black"/>
                </a:solidFill>
                <a:latin typeface="Times New Roman"/>
                <a:cs typeface="Times New Roman"/>
              </a:rPr>
              <a:t>achieved</a:t>
            </a:r>
            <a:r>
              <a:rPr sz="2403" b="1" i="1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i="1" spc="-5" dirty="0">
                <a:solidFill>
                  <a:prstClr val="black"/>
                </a:solidFill>
                <a:latin typeface="Times New Roman"/>
                <a:cs typeface="Times New Roman"/>
              </a:rPr>
              <a:t>at </a:t>
            </a:r>
            <a:r>
              <a:rPr sz="2403" b="1" i="1" spc="-9" dirty="0">
                <a:solidFill>
                  <a:prstClr val="black"/>
                </a:solidFill>
                <a:latin typeface="Times New Roman"/>
                <a:cs typeface="Times New Roman"/>
              </a:rPr>
              <a:t>any</a:t>
            </a:r>
            <a:r>
              <a:rPr sz="2403" b="1" i="1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i="1" spc="-5" dirty="0">
                <a:solidFill>
                  <a:prstClr val="black"/>
                </a:solidFill>
                <a:latin typeface="Times New Roman"/>
                <a:cs typeface="Times New Roman"/>
              </a:rPr>
              <a:t>given</a:t>
            </a:r>
            <a:r>
              <a:rPr sz="2403" b="1" i="1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i="1" dirty="0">
                <a:solidFill>
                  <a:prstClr val="black"/>
                </a:solidFill>
                <a:latin typeface="Times New Roman"/>
                <a:cs typeface="Times New Roman"/>
              </a:rPr>
              <a:t>moment</a:t>
            </a:r>
            <a:r>
              <a:rPr sz="2403" b="1" i="1" spc="-7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i="1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403" b="1" i="1" spc="5" dirty="0">
                <a:solidFill>
                  <a:prstClr val="black"/>
                </a:solidFill>
                <a:latin typeface="Times New Roman"/>
                <a:cs typeface="Times New Roman"/>
              </a:rPr>
              <a:t>time.”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40</a:t>
            </a:fld>
            <a:endParaRPr spc="14" dirty="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8560" y="4808781"/>
            <a:ext cx="7026139" cy="626224"/>
          </a:xfrm>
          <a:prstGeom prst="rect">
            <a:avLst/>
          </a:prstGeom>
        </p:spPr>
        <p:txBody>
          <a:bodyPr vert="horz" wrap="square" lIns="0" tIns="12092" rIns="0" bIns="0" rtlCol="0">
            <a:spAutoFit/>
          </a:bodyPr>
          <a:lstStyle/>
          <a:p>
            <a:pPr marL="354128" indent="-343188" defTabSz="829178">
              <a:spcBef>
                <a:spcPts val="95"/>
              </a:spcBef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1995" dirty="0">
                <a:solidFill>
                  <a:srgbClr val="7F0000"/>
                </a:solidFill>
                <a:latin typeface="Times New Roman"/>
                <a:cs typeface="Times New Roman"/>
              </a:rPr>
              <a:t>2000:</a:t>
            </a:r>
            <a:r>
              <a:rPr sz="1995" spc="-9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srgbClr val="7F0000"/>
                </a:solidFill>
                <a:latin typeface="Times New Roman"/>
                <a:cs typeface="Times New Roman"/>
              </a:rPr>
              <a:t>Eric</a:t>
            </a:r>
            <a:r>
              <a:rPr sz="1995" spc="-18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995" spc="-14" dirty="0">
                <a:solidFill>
                  <a:srgbClr val="7F0000"/>
                </a:solidFill>
                <a:latin typeface="Times New Roman"/>
                <a:cs typeface="Times New Roman"/>
              </a:rPr>
              <a:t>Brewer,</a:t>
            </a:r>
            <a:r>
              <a:rPr sz="1995" spc="9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srgbClr val="7F0000"/>
                </a:solidFill>
                <a:latin typeface="Times New Roman"/>
                <a:cs typeface="Times New Roman"/>
              </a:rPr>
              <a:t>PODC</a:t>
            </a:r>
            <a:r>
              <a:rPr sz="1995" spc="41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srgbClr val="7F0000"/>
                </a:solidFill>
                <a:latin typeface="Times New Roman"/>
                <a:cs typeface="Times New Roman"/>
              </a:rPr>
              <a:t>conference</a:t>
            </a:r>
            <a:r>
              <a:rPr sz="1995" spc="-36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srgbClr val="7F0000"/>
                </a:solidFill>
                <a:latin typeface="Times New Roman"/>
                <a:cs typeface="Times New Roman"/>
              </a:rPr>
              <a:t>keynote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indent="-343188" defTabSz="829178"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1995" dirty="0">
                <a:solidFill>
                  <a:srgbClr val="7F0000"/>
                </a:solidFill>
                <a:latin typeface="Times New Roman"/>
                <a:cs typeface="Times New Roman"/>
              </a:rPr>
              <a:t>2002:</a:t>
            </a:r>
            <a:r>
              <a:rPr sz="1995" spc="-9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srgbClr val="7F0000"/>
                </a:solidFill>
                <a:latin typeface="Times New Roman"/>
                <a:cs typeface="Times New Roman"/>
              </a:rPr>
              <a:t>Seth</a:t>
            </a:r>
            <a:r>
              <a:rPr sz="1995" spc="-18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srgbClr val="7F0000"/>
                </a:solidFill>
                <a:latin typeface="Times New Roman"/>
                <a:cs typeface="Times New Roman"/>
              </a:rPr>
              <a:t>Gilbert</a:t>
            </a:r>
            <a:r>
              <a:rPr sz="1995" spc="-32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srgbClr val="7F0000"/>
                </a:solidFill>
                <a:latin typeface="Times New Roman"/>
                <a:cs typeface="Times New Roman"/>
              </a:rPr>
              <a:t>and</a:t>
            </a:r>
            <a:r>
              <a:rPr sz="1995" spc="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srgbClr val="7F0000"/>
                </a:solidFill>
                <a:latin typeface="Times New Roman"/>
                <a:cs typeface="Times New Roman"/>
              </a:rPr>
              <a:t>Nancy</a:t>
            </a:r>
            <a:r>
              <a:rPr sz="1995" spc="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995" spc="-23" dirty="0">
                <a:solidFill>
                  <a:srgbClr val="7F0000"/>
                </a:solidFill>
                <a:latin typeface="Times New Roman"/>
                <a:cs typeface="Times New Roman"/>
              </a:rPr>
              <a:t>Lynch,</a:t>
            </a:r>
            <a:r>
              <a:rPr sz="1995" spc="-82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srgbClr val="7F0000"/>
                </a:solidFill>
                <a:latin typeface="Times New Roman"/>
                <a:cs typeface="Times New Roman"/>
              </a:rPr>
              <a:t>ACM</a:t>
            </a:r>
            <a:r>
              <a:rPr sz="1995" spc="32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995" spc="-9" dirty="0">
                <a:solidFill>
                  <a:srgbClr val="7F0000"/>
                </a:solidFill>
                <a:latin typeface="Times New Roman"/>
                <a:cs typeface="Times New Roman"/>
              </a:rPr>
              <a:t>SIGACT</a:t>
            </a:r>
            <a:r>
              <a:rPr sz="1995" spc="41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srgbClr val="7F0000"/>
                </a:solidFill>
                <a:latin typeface="Times New Roman"/>
                <a:cs typeface="Times New Roman"/>
              </a:rPr>
              <a:t>News</a:t>
            </a:r>
            <a:r>
              <a:rPr sz="1995" spc="9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srgbClr val="7F0000"/>
                </a:solidFill>
                <a:latin typeface="Times New Roman"/>
                <a:cs typeface="Times New Roman"/>
              </a:rPr>
              <a:t>33(2)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2809" y="267640"/>
            <a:ext cx="6577001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spc="5" dirty="0"/>
              <a:t>The</a:t>
            </a:r>
            <a:r>
              <a:rPr sz="3582" spc="-5" dirty="0"/>
              <a:t> </a:t>
            </a:r>
            <a:r>
              <a:rPr sz="3582" dirty="0"/>
              <a:t>CAP</a:t>
            </a:r>
            <a:r>
              <a:rPr sz="3582" spc="32" dirty="0"/>
              <a:t> </a:t>
            </a:r>
            <a:r>
              <a:rPr sz="3582" dirty="0"/>
              <a:t>Theorem</a:t>
            </a:r>
            <a:r>
              <a:rPr sz="3582" spc="41" dirty="0"/>
              <a:t> </a:t>
            </a:r>
            <a:r>
              <a:rPr sz="3582" dirty="0"/>
              <a:t>-</a:t>
            </a:r>
            <a:r>
              <a:rPr sz="3582" spc="-14" dirty="0"/>
              <a:t> </a:t>
            </a:r>
            <a:r>
              <a:rPr sz="3582" spc="5" dirty="0"/>
              <a:t>observations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23281" y="901040"/>
            <a:ext cx="8377585" cy="16699"/>
          </a:xfrm>
          <a:custGeom>
            <a:avLst/>
            <a:gdLst/>
            <a:ahLst/>
            <a:cxnLst/>
            <a:rect l="l" t="t" r="r" b="b"/>
            <a:pathLst>
              <a:path w="9238615" h="18415">
                <a:moveTo>
                  <a:pt x="9238487" y="18287"/>
                </a:moveTo>
                <a:lnTo>
                  <a:pt x="9238487" y="0"/>
                </a:lnTo>
                <a:lnTo>
                  <a:pt x="0" y="0"/>
                </a:lnTo>
                <a:lnTo>
                  <a:pt x="0" y="18287"/>
                </a:lnTo>
                <a:lnTo>
                  <a:pt x="9238487" y="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2974" y="1005610"/>
            <a:ext cx="8246299" cy="5050984"/>
          </a:xfrm>
          <a:prstGeom prst="rect">
            <a:avLst/>
          </a:prstGeom>
        </p:spPr>
        <p:txBody>
          <a:bodyPr vert="horz" wrap="square" lIns="0" tIns="23608" rIns="0" bIns="0" rtlCol="0">
            <a:spAutoFit/>
          </a:bodyPr>
          <a:lstStyle/>
          <a:p>
            <a:pPr marL="354128" marR="273514" indent="-343188" defTabSz="829178">
              <a:lnSpc>
                <a:spcPts val="2875"/>
              </a:lnSpc>
              <a:spcBef>
                <a:spcPts val="185"/>
              </a:spcBef>
              <a:buFont typeface="Wingdings"/>
              <a:buChar char=""/>
              <a:tabLst>
                <a:tab pos="354704" algn="l"/>
              </a:tabLst>
            </a:pP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CAP</a:t>
            </a:r>
            <a:r>
              <a:rPr sz="2403" spc="-6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states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2403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case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failures</a:t>
            </a:r>
            <a:r>
              <a:rPr sz="2403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you</a:t>
            </a:r>
            <a:r>
              <a:rPr sz="2403" spc="9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can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have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at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most</a:t>
            </a:r>
            <a:r>
              <a:rPr sz="2403" spc="5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two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403" spc="-5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these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three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properties</a:t>
            </a:r>
            <a:r>
              <a:rPr sz="2403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any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shared-data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system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23"/>
              </a:spcBef>
              <a:buFont typeface="Wingdings"/>
              <a:buChar char=""/>
            </a:pP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indent="-343188" defTabSz="829178">
              <a:buFont typeface="Wingdings"/>
              <a:buChar char=""/>
              <a:tabLst>
                <a:tab pos="354704" algn="l"/>
              </a:tabLst>
            </a:pPr>
            <a:r>
              <a:rPr sz="2403" spc="-100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scale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out, 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you</a:t>
            </a:r>
            <a:r>
              <a:rPr sz="2403"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have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distribute</a:t>
            </a:r>
            <a:r>
              <a:rPr sz="2403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resources.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13054" lvl="1" indent="-343188" defTabSz="829178">
              <a:spcBef>
                <a:spcPts val="18"/>
              </a:spcBef>
              <a:buFont typeface="Wingdings"/>
              <a:buChar char=""/>
              <a:tabLst>
                <a:tab pos="812479" algn="l"/>
                <a:tab pos="813054" algn="l"/>
              </a:tabLst>
            </a:pP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P</a:t>
            </a:r>
            <a:r>
              <a:rPr sz="2176" spc="-77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is</a:t>
            </a:r>
            <a:r>
              <a:rPr sz="2176" spc="-9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not</a:t>
            </a:r>
            <a:r>
              <a:rPr sz="2176" spc="-5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really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an</a:t>
            </a:r>
            <a:r>
              <a:rPr sz="2176" spc="-14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option</a:t>
            </a:r>
            <a:r>
              <a:rPr sz="2176" spc="-14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but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rather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need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13054" lvl="1" indent="-343188" defTabSz="829178">
              <a:spcBef>
                <a:spcPts val="45"/>
              </a:spcBef>
              <a:buFont typeface="Wingdings"/>
              <a:buChar char=""/>
              <a:tabLst>
                <a:tab pos="812479" algn="l"/>
                <a:tab pos="813054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real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selection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among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Consistency</a:t>
            </a:r>
            <a:r>
              <a:rPr sz="2176" spc="-9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or</a:t>
            </a:r>
            <a:r>
              <a:rPr sz="2176" spc="-122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-9" dirty="0">
                <a:solidFill>
                  <a:srgbClr val="3265FF"/>
                </a:solidFill>
                <a:latin typeface="Times New Roman"/>
                <a:cs typeface="Times New Roman"/>
              </a:rPr>
              <a:t>Availability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13054" marR="1301349" lvl="1" indent="-343188" defTabSz="829178">
              <a:lnSpc>
                <a:spcPct val="100800"/>
              </a:lnSpc>
              <a:buFont typeface="Wingdings"/>
              <a:buChar char=""/>
              <a:tabLst>
                <a:tab pos="812479" algn="l"/>
                <a:tab pos="81305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almost all cases,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you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would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choose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availability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over </a:t>
            </a:r>
            <a:r>
              <a:rPr sz="2176" spc="-5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-9" dirty="0">
                <a:solidFill>
                  <a:srgbClr val="FF0000"/>
                </a:solidFill>
                <a:latin typeface="Times New Roman"/>
                <a:cs typeface="Times New Roman"/>
              </a:rPr>
              <a:t>consistency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14589" lvl="1" defTabSz="829178">
              <a:spcBef>
                <a:spcPts val="41"/>
              </a:spcBef>
              <a:buFontTx/>
              <a:buChar char=""/>
            </a:pPr>
            <a:endParaRPr sz="2267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607" indent="-343188" defTabSz="829178">
              <a:buFont typeface="Wingdings"/>
              <a:buChar char=""/>
              <a:tabLst>
                <a:tab pos="354704" algn="l"/>
              </a:tabLst>
            </a:pP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practice,</a:t>
            </a:r>
            <a:r>
              <a:rPr sz="2403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what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CAP</a:t>
            </a:r>
            <a:r>
              <a:rPr sz="2403" spc="-5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saying</a:t>
            </a:r>
            <a:r>
              <a:rPr sz="2403"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in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system</a:t>
            </a:r>
            <a:r>
              <a:rPr sz="2403" spc="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that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may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suffer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partitions,</a:t>
            </a:r>
            <a:r>
              <a:rPr sz="2403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as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distributed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system</a:t>
            </a:r>
            <a:r>
              <a:rPr sz="2403" spc="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do,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you</a:t>
            </a:r>
            <a:r>
              <a:rPr sz="2403"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have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trade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off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consistency versus availability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(if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there are no strong reasons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do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converse).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However,</a:t>
            </a:r>
            <a:r>
              <a:rPr sz="2403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srgbClr val="3265FF"/>
                </a:solidFill>
                <a:latin typeface="Times New Roman"/>
                <a:cs typeface="Times New Roman"/>
              </a:rPr>
              <a:t>it is</a:t>
            </a:r>
            <a:r>
              <a:rPr sz="2403" spc="-9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3265FF"/>
                </a:solidFill>
                <a:latin typeface="Times New Roman"/>
                <a:cs typeface="Times New Roman"/>
              </a:rPr>
              <a:t>not</a:t>
            </a:r>
            <a:r>
              <a:rPr sz="2403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3265FF"/>
                </a:solidFill>
                <a:latin typeface="Times New Roman"/>
                <a:cs typeface="Times New Roman"/>
              </a:rPr>
              <a:t>a</a:t>
            </a:r>
            <a:r>
              <a:rPr sz="2403" spc="14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3265FF"/>
                </a:solidFill>
                <a:latin typeface="Times New Roman"/>
                <a:cs typeface="Times New Roman"/>
              </a:rPr>
              <a:t>binary</a:t>
            </a:r>
            <a:r>
              <a:rPr sz="2403" spc="-14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3265FF"/>
                </a:solidFill>
                <a:latin typeface="Times New Roman"/>
                <a:cs typeface="Times New Roman"/>
              </a:rPr>
              <a:t>decision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;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often, 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you </a:t>
            </a:r>
            <a:r>
              <a:rPr sz="2403" spc="-5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can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trade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off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little</a:t>
            </a:r>
            <a:r>
              <a:rPr sz="2403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consistency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get 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some</a:t>
            </a:r>
            <a:r>
              <a:rPr sz="2403" spc="5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availability.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41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25723" y="430712"/>
            <a:ext cx="1748761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dirty="0"/>
              <a:t>E</a:t>
            </a:r>
            <a:r>
              <a:rPr sz="3582" spc="14" dirty="0"/>
              <a:t>xa</a:t>
            </a:r>
            <a:r>
              <a:rPr sz="3582" spc="-9" dirty="0"/>
              <a:t>m</a:t>
            </a:r>
            <a:r>
              <a:rPr sz="3582" spc="9" dirty="0"/>
              <a:t>p</a:t>
            </a:r>
            <a:r>
              <a:rPr sz="3582" dirty="0"/>
              <a:t>l</a:t>
            </a:r>
            <a:r>
              <a:rPr sz="3582" spc="5" dirty="0"/>
              <a:t>e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23281" y="1188489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32180" y="3634567"/>
            <a:ext cx="4271998" cy="2100586"/>
            <a:chOff x="2739931" y="4008120"/>
            <a:chExt cx="4711065" cy="23164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75180" y="4008120"/>
              <a:ext cx="675534" cy="136245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51677" y="4721364"/>
              <a:ext cx="972819" cy="1051560"/>
            </a:xfrm>
            <a:custGeom>
              <a:avLst/>
              <a:gdLst/>
              <a:ahLst/>
              <a:cxnLst/>
              <a:rect l="l" t="t" r="r" b="b"/>
              <a:pathLst>
                <a:path w="972820" h="1051560">
                  <a:moveTo>
                    <a:pt x="972312" y="21336"/>
                  </a:moveTo>
                  <a:lnTo>
                    <a:pt x="954024" y="0"/>
                  </a:lnTo>
                  <a:lnTo>
                    <a:pt x="0" y="1033272"/>
                  </a:lnTo>
                  <a:lnTo>
                    <a:pt x="21336" y="1051560"/>
                  </a:lnTo>
                  <a:lnTo>
                    <a:pt x="972312" y="21336"/>
                  </a:lnTo>
                  <a:close/>
                </a:path>
              </a:pathLst>
            </a:custGeom>
            <a:solidFill>
              <a:srgbClr val="650065"/>
            </a:solidFill>
          </p:spPr>
          <p:txBody>
            <a:bodyPr wrap="square" lIns="0" tIns="0" rIns="0" bIns="0" rtlCol="0"/>
            <a:lstStyle/>
            <a:p>
              <a:pPr defTabSz="829178"/>
              <a:endParaRPr sz="1632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585338" y="6315455"/>
              <a:ext cx="716280" cy="3175"/>
            </a:xfrm>
            <a:custGeom>
              <a:avLst/>
              <a:gdLst/>
              <a:ahLst/>
              <a:cxnLst/>
              <a:rect l="l" t="t" r="r" b="b"/>
              <a:pathLst>
                <a:path w="716279" h="3175">
                  <a:moveTo>
                    <a:pt x="716280" y="3048"/>
                  </a:moveTo>
                  <a:lnTo>
                    <a:pt x="716280" y="0"/>
                  </a:lnTo>
                  <a:lnTo>
                    <a:pt x="0" y="3048"/>
                  </a:lnTo>
                  <a:lnTo>
                    <a:pt x="716280" y="3048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pPr defTabSz="829178"/>
              <a:endParaRPr sz="1632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301618" y="5367528"/>
              <a:ext cx="238125" cy="951230"/>
            </a:xfrm>
            <a:custGeom>
              <a:avLst/>
              <a:gdLst/>
              <a:ahLst/>
              <a:cxnLst/>
              <a:rect l="l" t="t" r="r" b="b"/>
              <a:pathLst>
                <a:path w="238125" h="951229">
                  <a:moveTo>
                    <a:pt x="237744" y="713232"/>
                  </a:moveTo>
                  <a:lnTo>
                    <a:pt x="237744" y="0"/>
                  </a:lnTo>
                  <a:lnTo>
                    <a:pt x="234695" y="713231"/>
                  </a:lnTo>
                  <a:lnTo>
                    <a:pt x="0" y="947927"/>
                  </a:lnTo>
                  <a:lnTo>
                    <a:pt x="0" y="950975"/>
                  </a:lnTo>
                  <a:lnTo>
                    <a:pt x="237744" y="713232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pPr defTabSz="829178"/>
              <a:endParaRPr sz="1632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582290" y="5361432"/>
              <a:ext cx="960119" cy="957580"/>
            </a:xfrm>
            <a:custGeom>
              <a:avLst/>
              <a:gdLst/>
              <a:ahLst/>
              <a:cxnLst/>
              <a:rect l="l" t="t" r="r" b="b"/>
              <a:pathLst>
                <a:path w="960120" h="957579">
                  <a:moveTo>
                    <a:pt x="9143" y="237744"/>
                  </a:moveTo>
                  <a:lnTo>
                    <a:pt x="3047" y="237744"/>
                  </a:lnTo>
                  <a:lnTo>
                    <a:pt x="0" y="240792"/>
                  </a:lnTo>
                  <a:lnTo>
                    <a:pt x="3066" y="243820"/>
                  </a:lnTo>
                  <a:lnTo>
                    <a:pt x="9143" y="237744"/>
                  </a:lnTo>
                  <a:close/>
                </a:path>
                <a:path w="960120" h="957579">
                  <a:moveTo>
                    <a:pt x="720823" y="952528"/>
                  </a:moveTo>
                  <a:lnTo>
                    <a:pt x="3066" y="243820"/>
                  </a:lnTo>
                  <a:lnTo>
                    <a:pt x="3047" y="957071"/>
                  </a:lnTo>
                  <a:lnTo>
                    <a:pt x="719330" y="954020"/>
                  </a:lnTo>
                  <a:lnTo>
                    <a:pt x="720823" y="952528"/>
                  </a:lnTo>
                  <a:close/>
                </a:path>
                <a:path w="960120" h="957579">
                  <a:moveTo>
                    <a:pt x="950976" y="0"/>
                  </a:moveTo>
                  <a:lnTo>
                    <a:pt x="240791" y="0"/>
                  </a:lnTo>
                  <a:lnTo>
                    <a:pt x="3048" y="237744"/>
                  </a:lnTo>
                  <a:lnTo>
                    <a:pt x="9144" y="237743"/>
                  </a:lnTo>
                  <a:lnTo>
                    <a:pt x="240791" y="6095"/>
                  </a:lnTo>
                  <a:lnTo>
                    <a:pt x="944957" y="6095"/>
                  </a:lnTo>
                  <a:lnTo>
                    <a:pt x="950976" y="0"/>
                  </a:lnTo>
                  <a:close/>
                </a:path>
                <a:path w="960120" h="957579">
                  <a:moveTo>
                    <a:pt x="3066" y="243820"/>
                  </a:moveTo>
                  <a:close/>
                </a:path>
                <a:path w="960120" h="957579">
                  <a:moveTo>
                    <a:pt x="9144" y="957071"/>
                  </a:moveTo>
                  <a:close/>
                </a:path>
                <a:path w="960120" h="957579">
                  <a:moveTo>
                    <a:pt x="719330" y="957071"/>
                  </a:moveTo>
                  <a:lnTo>
                    <a:pt x="719330" y="954023"/>
                  </a:lnTo>
                  <a:lnTo>
                    <a:pt x="713232" y="954049"/>
                  </a:lnTo>
                  <a:lnTo>
                    <a:pt x="713232" y="957071"/>
                  </a:lnTo>
                  <a:lnTo>
                    <a:pt x="719330" y="957071"/>
                  </a:lnTo>
                  <a:close/>
                </a:path>
                <a:path w="960120" h="957579">
                  <a:moveTo>
                    <a:pt x="722376" y="957071"/>
                  </a:moveTo>
                  <a:lnTo>
                    <a:pt x="722376" y="954061"/>
                  </a:lnTo>
                  <a:lnTo>
                    <a:pt x="720823" y="952528"/>
                  </a:lnTo>
                  <a:lnTo>
                    <a:pt x="719327" y="954023"/>
                  </a:lnTo>
                  <a:lnTo>
                    <a:pt x="719330" y="957071"/>
                  </a:lnTo>
                  <a:lnTo>
                    <a:pt x="722376" y="957071"/>
                  </a:lnTo>
                  <a:close/>
                </a:path>
                <a:path w="960120" h="957579">
                  <a:moveTo>
                    <a:pt x="960120" y="722376"/>
                  </a:moveTo>
                  <a:lnTo>
                    <a:pt x="960120" y="9144"/>
                  </a:lnTo>
                  <a:lnTo>
                    <a:pt x="957045" y="12179"/>
                  </a:lnTo>
                  <a:lnTo>
                    <a:pt x="954023" y="719327"/>
                  </a:lnTo>
                  <a:lnTo>
                    <a:pt x="720823" y="952528"/>
                  </a:lnTo>
                  <a:lnTo>
                    <a:pt x="725424" y="957071"/>
                  </a:lnTo>
                  <a:lnTo>
                    <a:pt x="960120" y="722376"/>
                  </a:lnTo>
                  <a:close/>
                </a:path>
                <a:path w="960120" h="957579">
                  <a:moveTo>
                    <a:pt x="957071" y="6095"/>
                  </a:moveTo>
                  <a:lnTo>
                    <a:pt x="950976" y="0"/>
                  </a:lnTo>
                  <a:lnTo>
                    <a:pt x="944957" y="6095"/>
                  </a:lnTo>
                  <a:lnTo>
                    <a:pt x="957071" y="6095"/>
                  </a:lnTo>
                  <a:close/>
                </a:path>
                <a:path w="960120" h="957579">
                  <a:moveTo>
                    <a:pt x="960120" y="6095"/>
                  </a:moveTo>
                  <a:lnTo>
                    <a:pt x="960120" y="0"/>
                  </a:lnTo>
                  <a:lnTo>
                    <a:pt x="950976" y="0"/>
                  </a:lnTo>
                  <a:lnTo>
                    <a:pt x="957045" y="6069"/>
                  </a:lnTo>
                  <a:lnTo>
                    <a:pt x="960120" y="6095"/>
                  </a:lnTo>
                  <a:close/>
                </a:path>
                <a:path w="960120" h="957579">
                  <a:moveTo>
                    <a:pt x="957072" y="12153"/>
                  </a:moveTo>
                  <a:lnTo>
                    <a:pt x="957072" y="9144"/>
                  </a:lnTo>
                  <a:lnTo>
                    <a:pt x="957045" y="12179"/>
                  </a:lnTo>
                  <a:close/>
                </a:path>
                <a:path w="960120" h="957579">
                  <a:moveTo>
                    <a:pt x="960120" y="9144"/>
                  </a:moveTo>
                  <a:lnTo>
                    <a:pt x="957072" y="6096"/>
                  </a:lnTo>
                  <a:lnTo>
                    <a:pt x="957058" y="9144"/>
                  </a:lnTo>
                  <a:lnTo>
                    <a:pt x="957072" y="12153"/>
                  </a:lnTo>
                  <a:lnTo>
                    <a:pt x="960120" y="9144"/>
                  </a:lnTo>
                  <a:close/>
                </a:path>
                <a:path w="960120" h="957579">
                  <a:moveTo>
                    <a:pt x="960120" y="9144"/>
                  </a:moveTo>
                  <a:lnTo>
                    <a:pt x="960120" y="6095"/>
                  </a:lnTo>
                  <a:lnTo>
                    <a:pt x="957071" y="6095"/>
                  </a:lnTo>
                  <a:lnTo>
                    <a:pt x="960120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829178"/>
              <a:endParaRPr sz="1632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585337" y="5605271"/>
              <a:ext cx="716280" cy="713740"/>
            </a:xfrm>
            <a:custGeom>
              <a:avLst/>
              <a:gdLst/>
              <a:ahLst/>
              <a:cxnLst/>
              <a:rect l="l" t="t" r="r" b="b"/>
              <a:pathLst>
                <a:path w="716279" h="713739">
                  <a:moveTo>
                    <a:pt x="716279" y="713231"/>
                  </a:moveTo>
                  <a:lnTo>
                    <a:pt x="716279" y="0"/>
                  </a:lnTo>
                  <a:lnTo>
                    <a:pt x="0" y="0"/>
                  </a:lnTo>
                  <a:lnTo>
                    <a:pt x="0" y="713231"/>
                  </a:lnTo>
                  <a:lnTo>
                    <a:pt x="716279" y="713231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pPr defTabSz="829178"/>
              <a:endParaRPr sz="1632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301618" y="5367527"/>
              <a:ext cx="238125" cy="951230"/>
            </a:xfrm>
            <a:custGeom>
              <a:avLst/>
              <a:gdLst/>
              <a:ahLst/>
              <a:cxnLst/>
              <a:rect l="l" t="t" r="r" b="b"/>
              <a:pathLst>
                <a:path w="238125" h="951229">
                  <a:moveTo>
                    <a:pt x="237743" y="713231"/>
                  </a:moveTo>
                  <a:lnTo>
                    <a:pt x="237743" y="0"/>
                  </a:lnTo>
                  <a:lnTo>
                    <a:pt x="0" y="237743"/>
                  </a:lnTo>
                  <a:lnTo>
                    <a:pt x="0" y="950975"/>
                  </a:lnTo>
                  <a:lnTo>
                    <a:pt x="237743" y="71323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pPr defTabSz="829178"/>
              <a:endParaRPr sz="1632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585337" y="5367527"/>
              <a:ext cx="954405" cy="238125"/>
            </a:xfrm>
            <a:custGeom>
              <a:avLst/>
              <a:gdLst/>
              <a:ahLst/>
              <a:cxnLst/>
              <a:rect l="l" t="t" r="r" b="b"/>
              <a:pathLst>
                <a:path w="954404" h="238125">
                  <a:moveTo>
                    <a:pt x="954023" y="0"/>
                  </a:moveTo>
                  <a:lnTo>
                    <a:pt x="237743" y="0"/>
                  </a:lnTo>
                  <a:lnTo>
                    <a:pt x="0" y="237743"/>
                  </a:lnTo>
                  <a:lnTo>
                    <a:pt x="716279" y="237743"/>
                  </a:lnTo>
                  <a:lnTo>
                    <a:pt x="954023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pPr defTabSz="829178"/>
              <a:endParaRPr sz="1632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582290" y="5361432"/>
              <a:ext cx="960119" cy="963294"/>
            </a:xfrm>
            <a:custGeom>
              <a:avLst/>
              <a:gdLst/>
              <a:ahLst/>
              <a:cxnLst/>
              <a:rect l="l" t="t" r="r" b="b"/>
              <a:pathLst>
                <a:path w="960120" h="963295">
                  <a:moveTo>
                    <a:pt x="18288" y="237744"/>
                  </a:moveTo>
                  <a:lnTo>
                    <a:pt x="3048" y="237744"/>
                  </a:lnTo>
                  <a:lnTo>
                    <a:pt x="0" y="240792"/>
                  </a:lnTo>
                  <a:lnTo>
                    <a:pt x="0" y="963168"/>
                  </a:lnTo>
                  <a:lnTo>
                    <a:pt x="3048" y="963168"/>
                  </a:lnTo>
                  <a:lnTo>
                    <a:pt x="3048" y="246888"/>
                  </a:lnTo>
                  <a:lnTo>
                    <a:pt x="9144" y="246888"/>
                  </a:lnTo>
                  <a:lnTo>
                    <a:pt x="18288" y="237744"/>
                  </a:lnTo>
                  <a:close/>
                </a:path>
                <a:path w="960120" h="963295">
                  <a:moveTo>
                    <a:pt x="950976" y="0"/>
                  </a:moveTo>
                  <a:lnTo>
                    <a:pt x="240792" y="0"/>
                  </a:lnTo>
                  <a:lnTo>
                    <a:pt x="3048" y="237744"/>
                  </a:lnTo>
                  <a:lnTo>
                    <a:pt x="18288" y="237744"/>
                  </a:lnTo>
                  <a:lnTo>
                    <a:pt x="240792" y="15240"/>
                  </a:lnTo>
                  <a:lnTo>
                    <a:pt x="240792" y="9144"/>
                  </a:lnTo>
                  <a:lnTo>
                    <a:pt x="941947" y="9144"/>
                  </a:lnTo>
                  <a:lnTo>
                    <a:pt x="950976" y="0"/>
                  </a:lnTo>
                  <a:close/>
                </a:path>
                <a:path w="960120" h="963295">
                  <a:moveTo>
                    <a:pt x="9144" y="950976"/>
                  </a:moveTo>
                  <a:lnTo>
                    <a:pt x="9144" y="246888"/>
                  </a:lnTo>
                  <a:lnTo>
                    <a:pt x="3048" y="246888"/>
                  </a:lnTo>
                  <a:lnTo>
                    <a:pt x="3048" y="950976"/>
                  </a:lnTo>
                  <a:lnTo>
                    <a:pt x="9144" y="950976"/>
                  </a:lnTo>
                  <a:close/>
                </a:path>
                <a:path w="960120" h="963295">
                  <a:moveTo>
                    <a:pt x="716280" y="950976"/>
                  </a:moveTo>
                  <a:lnTo>
                    <a:pt x="3048" y="950976"/>
                  </a:lnTo>
                  <a:lnTo>
                    <a:pt x="9144" y="957072"/>
                  </a:lnTo>
                  <a:lnTo>
                    <a:pt x="9144" y="963168"/>
                  </a:lnTo>
                  <a:lnTo>
                    <a:pt x="713232" y="963168"/>
                  </a:lnTo>
                  <a:lnTo>
                    <a:pt x="713232" y="954024"/>
                  </a:lnTo>
                  <a:lnTo>
                    <a:pt x="716280" y="950976"/>
                  </a:lnTo>
                  <a:close/>
                </a:path>
                <a:path w="960120" h="963295">
                  <a:moveTo>
                    <a:pt x="9144" y="963168"/>
                  </a:moveTo>
                  <a:lnTo>
                    <a:pt x="9144" y="957072"/>
                  </a:lnTo>
                  <a:lnTo>
                    <a:pt x="3048" y="950976"/>
                  </a:lnTo>
                  <a:lnTo>
                    <a:pt x="3048" y="963168"/>
                  </a:lnTo>
                  <a:lnTo>
                    <a:pt x="9144" y="963168"/>
                  </a:lnTo>
                  <a:close/>
                </a:path>
                <a:path w="960120" h="963295">
                  <a:moveTo>
                    <a:pt x="716241" y="237744"/>
                  </a:moveTo>
                  <a:lnTo>
                    <a:pt x="18288" y="237744"/>
                  </a:lnTo>
                  <a:lnTo>
                    <a:pt x="9144" y="246888"/>
                  </a:lnTo>
                  <a:lnTo>
                    <a:pt x="713232" y="246888"/>
                  </a:lnTo>
                  <a:lnTo>
                    <a:pt x="713232" y="240792"/>
                  </a:lnTo>
                  <a:lnTo>
                    <a:pt x="716241" y="237744"/>
                  </a:lnTo>
                  <a:close/>
                </a:path>
                <a:path w="960120" h="963295">
                  <a:moveTo>
                    <a:pt x="246888" y="9144"/>
                  </a:moveTo>
                  <a:lnTo>
                    <a:pt x="240792" y="9144"/>
                  </a:lnTo>
                  <a:lnTo>
                    <a:pt x="240792" y="15240"/>
                  </a:lnTo>
                  <a:lnTo>
                    <a:pt x="246888" y="9144"/>
                  </a:lnTo>
                  <a:close/>
                </a:path>
                <a:path w="960120" h="963295">
                  <a:moveTo>
                    <a:pt x="719328" y="237744"/>
                  </a:moveTo>
                  <a:lnTo>
                    <a:pt x="716241" y="237744"/>
                  </a:lnTo>
                  <a:lnTo>
                    <a:pt x="713232" y="240792"/>
                  </a:lnTo>
                  <a:lnTo>
                    <a:pt x="719328" y="237744"/>
                  </a:lnTo>
                  <a:close/>
                </a:path>
                <a:path w="960120" h="963295">
                  <a:moveTo>
                    <a:pt x="719328" y="243840"/>
                  </a:moveTo>
                  <a:lnTo>
                    <a:pt x="719328" y="237744"/>
                  </a:lnTo>
                  <a:lnTo>
                    <a:pt x="713232" y="240792"/>
                  </a:lnTo>
                  <a:lnTo>
                    <a:pt x="713232" y="243840"/>
                  </a:lnTo>
                  <a:lnTo>
                    <a:pt x="719328" y="243840"/>
                  </a:lnTo>
                  <a:close/>
                </a:path>
                <a:path w="960120" h="963295">
                  <a:moveTo>
                    <a:pt x="722376" y="243878"/>
                  </a:moveTo>
                  <a:lnTo>
                    <a:pt x="713232" y="243840"/>
                  </a:lnTo>
                  <a:lnTo>
                    <a:pt x="713232" y="246888"/>
                  </a:lnTo>
                  <a:lnTo>
                    <a:pt x="719328" y="246888"/>
                  </a:lnTo>
                  <a:lnTo>
                    <a:pt x="722376" y="243878"/>
                  </a:lnTo>
                  <a:close/>
                </a:path>
                <a:path w="960120" h="963295">
                  <a:moveTo>
                    <a:pt x="722376" y="944880"/>
                  </a:moveTo>
                  <a:lnTo>
                    <a:pt x="722376" y="243878"/>
                  </a:lnTo>
                  <a:lnTo>
                    <a:pt x="719328" y="246888"/>
                  </a:lnTo>
                  <a:lnTo>
                    <a:pt x="713232" y="246888"/>
                  </a:lnTo>
                  <a:lnTo>
                    <a:pt x="713232" y="950976"/>
                  </a:lnTo>
                  <a:lnTo>
                    <a:pt x="716280" y="950976"/>
                  </a:lnTo>
                  <a:lnTo>
                    <a:pt x="722376" y="944880"/>
                  </a:lnTo>
                  <a:close/>
                </a:path>
                <a:path w="960120" h="963295">
                  <a:moveTo>
                    <a:pt x="719328" y="950976"/>
                  </a:moveTo>
                  <a:lnTo>
                    <a:pt x="716241" y="951014"/>
                  </a:lnTo>
                  <a:lnTo>
                    <a:pt x="713232" y="954024"/>
                  </a:lnTo>
                  <a:lnTo>
                    <a:pt x="719328" y="950976"/>
                  </a:lnTo>
                  <a:close/>
                </a:path>
                <a:path w="960120" h="963295">
                  <a:moveTo>
                    <a:pt x="719328" y="957072"/>
                  </a:moveTo>
                  <a:lnTo>
                    <a:pt x="719328" y="950976"/>
                  </a:lnTo>
                  <a:lnTo>
                    <a:pt x="713232" y="954024"/>
                  </a:lnTo>
                  <a:lnTo>
                    <a:pt x="713232" y="957072"/>
                  </a:lnTo>
                  <a:lnTo>
                    <a:pt x="719328" y="957072"/>
                  </a:lnTo>
                  <a:close/>
                </a:path>
                <a:path w="960120" h="963295">
                  <a:moveTo>
                    <a:pt x="722376" y="960120"/>
                  </a:moveTo>
                  <a:lnTo>
                    <a:pt x="722376" y="957072"/>
                  </a:lnTo>
                  <a:lnTo>
                    <a:pt x="713232" y="957072"/>
                  </a:lnTo>
                  <a:lnTo>
                    <a:pt x="713232" y="963168"/>
                  </a:lnTo>
                  <a:lnTo>
                    <a:pt x="719328" y="963168"/>
                  </a:lnTo>
                  <a:lnTo>
                    <a:pt x="722376" y="960120"/>
                  </a:lnTo>
                  <a:close/>
                </a:path>
                <a:path w="960120" h="963295">
                  <a:moveTo>
                    <a:pt x="957072" y="12153"/>
                  </a:moveTo>
                  <a:lnTo>
                    <a:pt x="957072" y="9144"/>
                  </a:lnTo>
                  <a:lnTo>
                    <a:pt x="941947" y="9144"/>
                  </a:lnTo>
                  <a:lnTo>
                    <a:pt x="716241" y="237744"/>
                  </a:lnTo>
                  <a:lnTo>
                    <a:pt x="719328" y="237744"/>
                  </a:lnTo>
                  <a:lnTo>
                    <a:pt x="719328" y="243840"/>
                  </a:lnTo>
                  <a:lnTo>
                    <a:pt x="722376" y="243878"/>
                  </a:lnTo>
                  <a:lnTo>
                    <a:pt x="957072" y="12153"/>
                  </a:lnTo>
                  <a:close/>
                </a:path>
                <a:path w="960120" h="963295">
                  <a:moveTo>
                    <a:pt x="960120" y="722376"/>
                  </a:moveTo>
                  <a:lnTo>
                    <a:pt x="960120" y="9144"/>
                  </a:lnTo>
                  <a:lnTo>
                    <a:pt x="950976" y="18172"/>
                  </a:lnTo>
                  <a:lnTo>
                    <a:pt x="950976" y="716280"/>
                  </a:lnTo>
                  <a:lnTo>
                    <a:pt x="716280" y="950976"/>
                  </a:lnTo>
                  <a:lnTo>
                    <a:pt x="719328" y="950976"/>
                  </a:lnTo>
                  <a:lnTo>
                    <a:pt x="719328" y="957072"/>
                  </a:lnTo>
                  <a:lnTo>
                    <a:pt x="722376" y="957072"/>
                  </a:lnTo>
                  <a:lnTo>
                    <a:pt x="722376" y="960120"/>
                  </a:lnTo>
                  <a:lnTo>
                    <a:pt x="960120" y="722376"/>
                  </a:lnTo>
                  <a:close/>
                </a:path>
                <a:path w="960120" h="963295">
                  <a:moveTo>
                    <a:pt x="960120" y="9144"/>
                  </a:moveTo>
                  <a:lnTo>
                    <a:pt x="950976" y="0"/>
                  </a:lnTo>
                  <a:lnTo>
                    <a:pt x="941947" y="9144"/>
                  </a:lnTo>
                  <a:lnTo>
                    <a:pt x="950976" y="9144"/>
                  </a:lnTo>
                  <a:lnTo>
                    <a:pt x="950976" y="6096"/>
                  </a:lnTo>
                  <a:lnTo>
                    <a:pt x="957072" y="9144"/>
                  </a:lnTo>
                  <a:lnTo>
                    <a:pt x="957072" y="12153"/>
                  </a:lnTo>
                  <a:lnTo>
                    <a:pt x="960120" y="9144"/>
                  </a:lnTo>
                  <a:close/>
                </a:path>
                <a:path w="960120" h="963295">
                  <a:moveTo>
                    <a:pt x="960120" y="9144"/>
                  </a:moveTo>
                  <a:lnTo>
                    <a:pt x="960120" y="0"/>
                  </a:lnTo>
                  <a:lnTo>
                    <a:pt x="950976" y="0"/>
                  </a:lnTo>
                  <a:lnTo>
                    <a:pt x="960120" y="9144"/>
                  </a:lnTo>
                  <a:close/>
                </a:path>
                <a:path w="960120" h="963295">
                  <a:moveTo>
                    <a:pt x="957072" y="9144"/>
                  </a:moveTo>
                  <a:lnTo>
                    <a:pt x="950976" y="6096"/>
                  </a:lnTo>
                  <a:lnTo>
                    <a:pt x="950976" y="9144"/>
                  </a:lnTo>
                  <a:lnTo>
                    <a:pt x="95707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829178"/>
              <a:endParaRPr sz="1632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9931" y="4008120"/>
              <a:ext cx="733145" cy="136245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192653" y="4803660"/>
              <a:ext cx="582295" cy="1045844"/>
            </a:xfrm>
            <a:custGeom>
              <a:avLst/>
              <a:gdLst/>
              <a:ahLst/>
              <a:cxnLst/>
              <a:rect l="l" t="t" r="r" b="b"/>
              <a:pathLst>
                <a:path w="582295" h="1045845">
                  <a:moveTo>
                    <a:pt x="582168" y="1033272"/>
                  </a:moveTo>
                  <a:lnTo>
                    <a:pt x="24384" y="0"/>
                  </a:lnTo>
                  <a:lnTo>
                    <a:pt x="0" y="15240"/>
                  </a:lnTo>
                  <a:lnTo>
                    <a:pt x="557784" y="1045464"/>
                  </a:lnTo>
                  <a:lnTo>
                    <a:pt x="582168" y="1033272"/>
                  </a:lnTo>
                  <a:close/>
                </a:path>
              </a:pathLst>
            </a:custGeom>
            <a:solidFill>
              <a:srgbClr val="650065"/>
            </a:solidFill>
          </p:spPr>
          <p:txBody>
            <a:bodyPr wrap="square" lIns="0" tIns="0" rIns="0" bIns="0" rtlCol="0"/>
            <a:lstStyle/>
            <a:p>
              <a:pPr defTabSz="829178"/>
              <a:endParaRPr sz="1632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604138" y="6315455"/>
              <a:ext cx="713740" cy="3175"/>
            </a:xfrm>
            <a:custGeom>
              <a:avLst/>
              <a:gdLst/>
              <a:ahLst/>
              <a:cxnLst/>
              <a:rect l="l" t="t" r="r" b="b"/>
              <a:pathLst>
                <a:path w="713739" h="3175">
                  <a:moveTo>
                    <a:pt x="713232" y="3048"/>
                  </a:moveTo>
                  <a:lnTo>
                    <a:pt x="713232" y="0"/>
                  </a:lnTo>
                  <a:lnTo>
                    <a:pt x="0" y="3048"/>
                  </a:lnTo>
                  <a:lnTo>
                    <a:pt x="713232" y="3048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pPr defTabSz="829178"/>
              <a:endParaRPr sz="1632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317370" y="5367528"/>
              <a:ext cx="238125" cy="951230"/>
            </a:xfrm>
            <a:custGeom>
              <a:avLst/>
              <a:gdLst/>
              <a:ahLst/>
              <a:cxnLst/>
              <a:rect l="l" t="t" r="r" b="b"/>
              <a:pathLst>
                <a:path w="238125" h="951229">
                  <a:moveTo>
                    <a:pt x="237744" y="713232"/>
                  </a:moveTo>
                  <a:lnTo>
                    <a:pt x="237744" y="0"/>
                  </a:lnTo>
                  <a:lnTo>
                    <a:pt x="234695" y="713231"/>
                  </a:lnTo>
                  <a:lnTo>
                    <a:pt x="0" y="947927"/>
                  </a:lnTo>
                  <a:lnTo>
                    <a:pt x="0" y="950975"/>
                  </a:lnTo>
                  <a:lnTo>
                    <a:pt x="237744" y="713232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pPr defTabSz="829178"/>
              <a:endParaRPr sz="1632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598042" y="5361432"/>
              <a:ext cx="963294" cy="957580"/>
            </a:xfrm>
            <a:custGeom>
              <a:avLst/>
              <a:gdLst/>
              <a:ahLst/>
              <a:cxnLst/>
              <a:rect l="l" t="t" r="r" b="b"/>
              <a:pathLst>
                <a:path w="963295" h="957579">
                  <a:moveTo>
                    <a:pt x="954024" y="0"/>
                  </a:moveTo>
                  <a:lnTo>
                    <a:pt x="240791" y="0"/>
                  </a:lnTo>
                  <a:lnTo>
                    <a:pt x="0" y="240792"/>
                  </a:lnTo>
                  <a:lnTo>
                    <a:pt x="6095" y="246785"/>
                  </a:lnTo>
                  <a:lnTo>
                    <a:pt x="6096" y="240791"/>
                  </a:lnTo>
                  <a:lnTo>
                    <a:pt x="6096" y="237744"/>
                  </a:lnTo>
                  <a:lnTo>
                    <a:pt x="9144" y="237743"/>
                  </a:lnTo>
                  <a:lnTo>
                    <a:pt x="240791" y="6095"/>
                  </a:lnTo>
                  <a:lnTo>
                    <a:pt x="948005" y="6095"/>
                  </a:lnTo>
                  <a:lnTo>
                    <a:pt x="954024" y="0"/>
                  </a:lnTo>
                  <a:close/>
                </a:path>
                <a:path w="963295" h="957579">
                  <a:moveTo>
                    <a:pt x="722324" y="951026"/>
                  </a:moveTo>
                  <a:lnTo>
                    <a:pt x="6095" y="246785"/>
                  </a:lnTo>
                  <a:lnTo>
                    <a:pt x="6095" y="957071"/>
                  </a:lnTo>
                  <a:lnTo>
                    <a:pt x="719327" y="954023"/>
                  </a:lnTo>
                  <a:lnTo>
                    <a:pt x="722324" y="951026"/>
                  </a:lnTo>
                  <a:close/>
                </a:path>
                <a:path w="963295" h="957579">
                  <a:moveTo>
                    <a:pt x="9143" y="237744"/>
                  </a:moveTo>
                  <a:lnTo>
                    <a:pt x="6096" y="237744"/>
                  </a:lnTo>
                  <a:lnTo>
                    <a:pt x="6096" y="240791"/>
                  </a:lnTo>
                  <a:lnTo>
                    <a:pt x="9143" y="237744"/>
                  </a:lnTo>
                  <a:close/>
                </a:path>
                <a:path w="963295" h="957579">
                  <a:moveTo>
                    <a:pt x="725424" y="957071"/>
                  </a:moveTo>
                  <a:lnTo>
                    <a:pt x="725424" y="954074"/>
                  </a:lnTo>
                  <a:lnTo>
                    <a:pt x="722324" y="951026"/>
                  </a:lnTo>
                  <a:lnTo>
                    <a:pt x="719327" y="954023"/>
                  </a:lnTo>
                  <a:lnTo>
                    <a:pt x="713232" y="954049"/>
                  </a:lnTo>
                  <a:lnTo>
                    <a:pt x="713232" y="957071"/>
                  </a:lnTo>
                  <a:lnTo>
                    <a:pt x="725424" y="957071"/>
                  </a:lnTo>
                  <a:close/>
                </a:path>
                <a:path w="963295" h="957579">
                  <a:moveTo>
                    <a:pt x="960120" y="725424"/>
                  </a:moveTo>
                  <a:lnTo>
                    <a:pt x="960120" y="9144"/>
                  </a:lnTo>
                  <a:lnTo>
                    <a:pt x="957045" y="12218"/>
                  </a:lnTo>
                  <a:lnTo>
                    <a:pt x="954023" y="719327"/>
                  </a:lnTo>
                  <a:lnTo>
                    <a:pt x="722324" y="951026"/>
                  </a:lnTo>
                  <a:lnTo>
                    <a:pt x="728472" y="957071"/>
                  </a:lnTo>
                  <a:lnTo>
                    <a:pt x="960120" y="725424"/>
                  </a:lnTo>
                  <a:close/>
                </a:path>
                <a:path w="963295" h="957579">
                  <a:moveTo>
                    <a:pt x="958087" y="6095"/>
                  </a:moveTo>
                  <a:lnTo>
                    <a:pt x="954024" y="0"/>
                  </a:lnTo>
                  <a:lnTo>
                    <a:pt x="948005" y="6095"/>
                  </a:lnTo>
                  <a:lnTo>
                    <a:pt x="958087" y="6095"/>
                  </a:lnTo>
                  <a:close/>
                </a:path>
                <a:path w="963295" h="957579">
                  <a:moveTo>
                    <a:pt x="963168" y="6095"/>
                  </a:moveTo>
                  <a:lnTo>
                    <a:pt x="963168" y="0"/>
                  </a:lnTo>
                  <a:lnTo>
                    <a:pt x="954024" y="0"/>
                  </a:lnTo>
                  <a:lnTo>
                    <a:pt x="958087" y="6095"/>
                  </a:lnTo>
                  <a:lnTo>
                    <a:pt x="963168" y="6095"/>
                  </a:lnTo>
                  <a:close/>
                </a:path>
                <a:path w="963295" h="957579">
                  <a:moveTo>
                    <a:pt x="957072" y="12192"/>
                  </a:moveTo>
                  <a:lnTo>
                    <a:pt x="957072" y="9144"/>
                  </a:lnTo>
                  <a:lnTo>
                    <a:pt x="957045" y="12218"/>
                  </a:lnTo>
                  <a:close/>
                </a:path>
                <a:path w="963295" h="957579">
                  <a:moveTo>
                    <a:pt x="960120" y="9144"/>
                  </a:moveTo>
                  <a:lnTo>
                    <a:pt x="958087" y="6095"/>
                  </a:lnTo>
                  <a:lnTo>
                    <a:pt x="957071" y="6095"/>
                  </a:lnTo>
                  <a:lnTo>
                    <a:pt x="957058" y="9144"/>
                  </a:lnTo>
                  <a:lnTo>
                    <a:pt x="957072" y="12192"/>
                  </a:lnTo>
                  <a:lnTo>
                    <a:pt x="960120" y="9144"/>
                  </a:lnTo>
                  <a:close/>
                </a:path>
                <a:path w="963295" h="957579">
                  <a:moveTo>
                    <a:pt x="963168" y="722376"/>
                  </a:moveTo>
                  <a:lnTo>
                    <a:pt x="963168" y="6095"/>
                  </a:lnTo>
                  <a:lnTo>
                    <a:pt x="958087" y="6095"/>
                  </a:lnTo>
                  <a:lnTo>
                    <a:pt x="960120" y="9144"/>
                  </a:lnTo>
                  <a:lnTo>
                    <a:pt x="960120" y="725424"/>
                  </a:lnTo>
                  <a:lnTo>
                    <a:pt x="963168" y="722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829178"/>
              <a:endParaRPr sz="1632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604138" y="5605271"/>
              <a:ext cx="713740" cy="713740"/>
            </a:xfrm>
            <a:custGeom>
              <a:avLst/>
              <a:gdLst/>
              <a:ahLst/>
              <a:cxnLst/>
              <a:rect l="l" t="t" r="r" b="b"/>
              <a:pathLst>
                <a:path w="713739" h="713739">
                  <a:moveTo>
                    <a:pt x="713231" y="713231"/>
                  </a:moveTo>
                  <a:lnTo>
                    <a:pt x="713231" y="0"/>
                  </a:lnTo>
                  <a:lnTo>
                    <a:pt x="0" y="0"/>
                  </a:lnTo>
                  <a:lnTo>
                    <a:pt x="0" y="713231"/>
                  </a:lnTo>
                  <a:lnTo>
                    <a:pt x="713231" y="713231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pPr defTabSz="829178"/>
              <a:endParaRPr sz="1632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317370" y="5367527"/>
              <a:ext cx="238125" cy="951230"/>
            </a:xfrm>
            <a:custGeom>
              <a:avLst/>
              <a:gdLst/>
              <a:ahLst/>
              <a:cxnLst/>
              <a:rect l="l" t="t" r="r" b="b"/>
              <a:pathLst>
                <a:path w="238125" h="951229">
                  <a:moveTo>
                    <a:pt x="237743" y="713231"/>
                  </a:moveTo>
                  <a:lnTo>
                    <a:pt x="237743" y="0"/>
                  </a:lnTo>
                  <a:lnTo>
                    <a:pt x="0" y="237743"/>
                  </a:lnTo>
                  <a:lnTo>
                    <a:pt x="0" y="950975"/>
                  </a:lnTo>
                  <a:lnTo>
                    <a:pt x="237743" y="71323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pPr defTabSz="829178"/>
              <a:endParaRPr sz="1632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604138" y="5367527"/>
              <a:ext cx="951230" cy="238125"/>
            </a:xfrm>
            <a:custGeom>
              <a:avLst/>
              <a:gdLst/>
              <a:ahLst/>
              <a:cxnLst/>
              <a:rect l="l" t="t" r="r" b="b"/>
              <a:pathLst>
                <a:path w="951229" h="238125">
                  <a:moveTo>
                    <a:pt x="950975" y="0"/>
                  </a:moveTo>
                  <a:lnTo>
                    <a:pt x="237743" y="0"/>
                  </a:lnTo>
                  <a:lnTo>
                    <a:pt x="0" y="237743"/>
                  </a:lnTo>
                  <a:lnTo>
                    <a:pt x="713231" y="237743"/>
                  </a:lnTo>
                  <a:lnTo>
                    <a:pt x="950975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pPr defTabSz="829178"/>
              <a:endParaRPr sz="1632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598037" y="5361444"/>
              <a:ext cx="1987550" cy="963294"/>
            </a:xfrm>
            <a:custGeom>
              <a:avLst/>
              <a:gdLst/>
              <a:ahLst/>
              <a:cxnLst/>
              <a:rect l="l" t="t" r="r" b="b"/>
              <a:pathLst>
                <a:path w="1987550" h="963295">
                  <a:moveTo>
                    <a:pt x="1987296" y="585216"/>
                  </a:moveTo>
                  <a:lnTo>
                    <a:pt x="963168" y="585216"/>
                  </a:lnTo>
                  <a:lnTo>
                    <a:pt x="963168" y="0"/>
                  </a:lnTo>
                  <a:lnTo>
                    <a:pt x="954024" y="0"/>
                  </a:lnTo>
                  <a:lnTo>
                    <a:pt x="950976" y="0"/>
                  </a:lnTo>
                  <a:lnTo>
                    <a:pt x="950976" y="18288"/>
                  </a:lnTo>
                  <a:lnTo>
                    <a:pt x="950976" y="585216"/>
                  </a:lnTo>
                  <a:lnTo>
                    <a:pt x="950976" y="612648"/>
                  </a:lnTo>
                  <a:lnTo>
                    <a:pt x="950976" y="719328"/>
                  </a:lnTo>
                  <a:lnTo>
                    <a:pt x="725424" y="944880"/>
                  </a:lnTo>
                  <a:lnTo>
                    <a:pt x="725424" y="612648"/>
                  </a:lnTo>
                  <a:lnTo>
                    <a:pt x="950976" y="612648"/>
                  </a:lnTo>
                  <a:lnTo>
                    <a:pt x="950976" y="585216"/>
                  </a:lnTo>
                  <a:lnTo>
                    <a:pt x="725424" y="585216"/>
                  </a:lnTo>
                  <a:lnTo>
                    <a:pt x="725424" y="243840"/>
                  </a:lnTo>
                  <a:lnTo>
                    <a:pt x="950976" y="18288"/>
                  </a:lnTo>
                  <a:lnTo>
                    <a:pt x="950976" y="0"/>
                  </a:lnTo>
                  <a:lnTo>
                    <a:pt x="944994" y="0"/>
                  </a:lnTo>
                  <a:lnTo>
                    <a:pt x="944994" y="9144"/>
                  </a:lnTo>
                  <a:lnTo>
                    <a:pt x="719289" y="237744"/>
                  </a:lnTo>
                  <a:lnTo>
                    <a:pt x="713232" y="237744"/>
                  </a:lnTo>
                  <a:lnTo>
                    <a:pt x="713232" y="246888"/>
                  </a:lnTo>
                  <a:lnTo>
                    <a:pt x="713232" y="950976"/>
                  </a:lnTo>
                  <a:lnTo>
                    <a:pt x="9144" y="950976"/>
                  </a:lnTo>
                  <a:lnTo>
                    <a:pt x="9144" y="246888"/>
                  </a:lnTo>
                  <a:lnTo>
                    <a:pt x="713232" y="246888"/>
                  </a:lnTo>
                  <a:lnTo>
                    <a:pt x="713232" y="237744"/>
                  </a:lnTo>
                  <a:lnTo>
                    <a:pt x="18288" y="237744"/>
                  </a:lnTo>
                  <a:lnTo>
                    <a:pt x="243840" y="12192"/>
                  </a:lnTo>
                  <a:lnTo>
                    <a:pt x="246888" y="9144"/>
                  </a:lnTo>
                  <a:lnTo>
                    <a:pt x="944994" y="9144"/>
                  </a:lnTo>
                  <a:lnTo>
                    <a:pt x="944994" y="0"/>
                  </a:lnTo>
                  <a:lnTo>
                    <a:pt x="240792" y="0"/>
                  </a:lnTo>
                  <a:lnTo>
                    <a:pt x="0" y="240792"/>
                  </a:lnTo>
                  <a:lnTo>
                    <a:pt x="0" y="963168"/>
                  </a:lnTo>
                  <a:lnTo>
                    <a:pt x="6096" y="963168"/>
                  </a:lnTo>
                  <a:lnTo>
                    <a:pt x="9144" y="963168"/>
                  </a:lnTo>
                  <a:lnTo>
                    <a:pt x="713232" y="963168"/>
                  </a:lnTo>
                  <a:lnTo>
                    <a:pt x="722376" y="963168"/>
                  </a:lnTo>
                  <a:lnTo>
                    <a:pt x="725424" y="960120"/>
                  </a:lnTo>
                  <a:lnTo>
                    <a:pt x="954024" y="731520"/>
                  </a:lnTo>
                  <a:lnTo>
                    <a:pt x="960120" y="725424"/>
                  </a:lnTo>
                  <a:lnTo>
                    <a:pt x="963168" y="722376"/>
                  </a:lnTo>
                  <a:lnTo>
                    <a:pt x="963168" y="612648"/>
                  </a:lnTo>
                  <a:lnTo>
                    <a:pt x="1987296" y="612648"/>
                  </a:lnTo>
                  <a:lnTo>
                    <a:pt x="1987296" y="5852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829178"/>
              <a:endParaRPr sz="1632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704461" y="5596140"/>
              <a:ext cx="707390" cy="707390"/>
            </a:xfrm>
            <a:custGeom>
              <a:avLst/>
              <a:gdLst/>
              <a:ahLst/>
              <a:cxnLst/>
              <a:rect l="l" t="t" r="r" b="b"/>
              <a:pathLst>
                <a:path w="707389" h="707389">
                  <a:moveTo>
                    <a:pt x="707136" y="176784"/>
                  </a:moveTo>
                  <a:lnTo>
                    <a:pt x="542391" y="9144"/>
                  </a:lnTo>
                  <a:lnTo>
                    <a:pt x="533400" y="0"/>
                  </a:lnTo>
                  <a:lnTo>
                    <a:pt x="524256" y="9144"/>
                  </a:lnTo>
                  <a:lnTo>
                    <a:pt x="353593" y="179806"/>
                  </a:lnTo>
                  <a:lnTo>
                    <a:pt x="185775" y="9144"/>
                  </a:lnTo>
                  <a:lnTo>
                    <a:pt x="176784" y="0"/>
                  </a:lnTo>
                  <a:lnTo>
                    <a:pt x="0" y="176784"/>
                  </a:lnTo>
                  <a:lnTo>
                    <a:pt x="9144" y="202438"/>
                  </a:lnTo>
                  <a:lnTo>
                    <a:pt x="93306" y="438594"/>
                  </a:lnTo>
                  <a:lnTo>
                    <a:pt x="0" y="530352"/>
                  </a:lnTo>
                  <a:lnTo>
                    <a:pt x="12192" y="542544"/>
                  </a:lnTo>
                  <a:lnTo>
                    <a:pt x="173736" y="704088"/>
                  </a:lnTo>
                  <a:lnTo>
                    <a:pt x="176784" y="707136"/>
                  </a:lnTo>
                  <a:lnTo>
                    <a:pt x="179832" y="704024"/>
                  </a:lnTo>
                  <a:lnTo>
                    <a:pt x="185762" y="697992"/>
                  </a:lnTo>
                  <a:lnTo>
                    <a:pt x="350520" y="530453"/>
                  </a:lnTo>
                  <a:lnTo>
                    <a:pt x="353593" y="527329"/>
                  </a:lnTo>
                  <a:lnTo>
                    <a:pt x="356616" y="530352"/>
                  </a:lnTo>
                  <a:lnTo>
                    <a:pt x="524256" y="697992"/>
                  </a:lnTo>
                  <a:lnTo>
                    <a:pt x="527304" y="701040"/>
                  </a:lnTo>
                  <a:lnTo>
                    <a:pt x="533400" y="707136"/>
                  </a:lnTo>
                  <a:lnTo>
                    <a:pt x="536448" y="704024"/>
                  </a:lnTo>
                  <a:lnTo>
                    <a:pt x="542366" y="697992"/>
                  </a:lnTo>
                  <a:lnTo>
                    <a:pt x="694944" y="542747"/>
                  </a:lnTo>
                  <a:lnTo>
                    <a:pt x="701040" y="536549"/>
                  </a:lnTo>
                  <a:lnTo>
                    <a:pt x="707136" y="530352"/>
                  </a:lnTo>
                  <a:lnTo>
                    <a:pt x="527354" y="353568"/>
                  </a:lnTo>
                  <a:lnTo>
                    <a:pt x="694944" y="188772"/>
                  </a:lnTo>
                  <a:lnTo>
                    <a:pt x="697992" y="185775"/>
                  </a:lnTo>
                  <a:lnTo>
                    <a:pt x="707136" y="17678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defTabSz="829178"/>
              <a:endParaRPr sz="1632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523684" y="5834199"/>
            <a:ext cx="619005" cy="224987"/>
          </a:xfrm>
          <a:prstGeom prst="rect">
            <a:avLst/>
          </a:prstGeom>
        </p:spPr>
        <p:txBody>
          <a:bodyPr vert="horz" wrap="square" lIns="0" tIns="15547" rIns="0" bIns="0" rtlCol="0">
            <a:spAutoFit/>
          </a:bodyPr>
          <a:lstStyle/>
          <a:p>
            <a:pPr marL="11516" defTabSz="829178">
              <a:spcBef>
                <a:spcPts val="122"/>
              </a:spcBef>
            </a:pPr>
            <a:r>
              <a:rPr sz="1360" spc="23" dirty="0">
                <a:solidFill>
                  <a:prstClr val="black"/>
                </a:solidFill>
                <a:latin typeface="Arial MT"/>
                <a:cs typeface="Arial MT"/>
              </a:rPr>
              <a:t>Londo</a:t>
            </a:r>
            <a:r>
              <a:rPr sz="1360" spc="14" dirty="0">
                <a:solidFill>
                  <a:prstClr val="black"/>
                </a:solidFill>
                <a:latin typeface="Arial MT"/>
                <a:cs typeface="Arial MT"/>
              </a:rPr>
              <a:t>n</a:t>
            </a:r>
            <a:endParaRPr sz="1360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42</a:t>
            </a:fld>
            <a:endParaRPr spc="14" dirty="0">
              <a:solidFill>
                <a:prstClr val="black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94867" y="5834199"/>
            <a:ext cx="659312" cy="224987"/>
          </a:xfrm>
          <a:prstGeom prst="rect">
            <a:avLst/>
          </a:prstGeom>
        </p:spPr>
        <p:txBody>
          <a:bodyPr vert="horz" wrap="square" lIns="0" tIns="15547" rIns="0" bIns="0" rtlCol="0">
            <a:spAutoFit/>
          </a:bodyPr>
          <a:lstStyle/>
          <a:p>
            <a:pPr marL="11516" defTabSz="829178">
              <a:spcBef>
                <a:spcPts val="122"/>
              </a:spcBef>
            </a:pPr>
            <a:r>
              <a:rPr sz="1360" spc="18" dirty="0">
                <a:solidFill>
                  <a:prstClr val="black"/>
                </a:solidFill>
                <a:latin typeface="Arial MT"/>
                <a:cs typeface="Arial MT"/>
              </a:rPr>
              <a:t>M</a:t>
            </a:r>
            <a:r>
              <a:rPr sz="1360" spc="23" dirty="0">
                <a:solidFill>
                  <a:prstClr val="black"/>
                </a:solidFill>
                <a:latin typeface="Arial MT"/>
                <a:cs typeface="Arial MT"/>
              </a:rPr>
              <a:t>u</a:t>
            </a:r>
            <a:r>
              <a:rPr sz="1360" spc="63" dirty="0">
                <a:solidFill>
                  <a:prstClr val="black"/>
                </a:solidFill>
                <a:latin typeface="Arial MT"/>
                <a:cs typeface="Arial MT"/>
              </a:rPr>
              <a:t>m</a:t>
            </a:r>
            <a:r>
              <a:rPr sz="1360" spc="23" dirty="0">
                <a:solidFill>
                  <a:prstClr val="black"/>
                </a:solidFill>
                <a:latin typeface="Arial MT"/>
                <a:cs typeface="Arial MT"/>
              </a:rPr>
              <a:t>ba</a:t>
            </a:r>
            <a:r>
              <a:rPr sz="1360" spc="5" dirty="0">
                <a:solidFill>
                  <a:prstClr val="black"/>
                </a:solidFill>
                <a:latin typeface="Arial MT"/>
                <a:cs typeface="Arial MT"/>
              </a:rPr>
              <a:t>i</a:t>
            </a:r>
            <a:endParaRPr sz="1360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05738" y="1367685"/>
            <a:ext cx="8102344" cy="1853671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marR="4607" defTabSz="829178">
              <a:lnSpc>
                <a:spcPct val="100200"/>
              </a:lnSpc>
              <a:spcBef>
                <a:spcPts val="91"/>
              </a:spcBef>
            </a:pP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Martin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Pramod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are both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trying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book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 last hotel room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on a system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that </a:t>
            </a:r>
            <a:r>
              <a:rPr sz="1995" spc="-4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uses </a:t>
            </a:r>
            <a:r>
              <a:rPr sz="1995" spc="-9" dirty="0">
                <a:solidFill>
                  <a:prstClr val="black"/>
                </a:solidFill>
                <a:latin typeface="Times New Roman"/>
                <a:cs typeface="Times New Roman"/>
              </a:rPr>
              <a:t>peer-to-peer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distribution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with two nodes. 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If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we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want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to ensure </a:t>
            </a:r>
            <a:r>
              <a:rPr sz="1995" spc="-9" dirty="0">
                <a:solidFill>
                  <a:prstClr val="black"/>
                </a:solidFill>
                <a:latin typeface="Times New Roman"/>
                <a:cs typeface="Times New Roman"/>
              </a:rPr>
              <a:t>consistency, </a:t>
            </a:r>
            <a:r>
              <a:rPr sz="1995" spc="-4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when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Martin tries to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book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his room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on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London node,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that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node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must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communicate</a:t>
            </a:r>
            <a:r>
              <a:rPr sz="1995" spc="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with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the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Mumbai</a:t>
            </a:r>
            <a:r>
              <a:rPr sz="1995" spc="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node</a:t>
            </a:r>
            <a:r>
              <a:rPr sz="1995" spc="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before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confirming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the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booking.</a:t>
            </a:r>
            <a:r>
              <a:rPr sz="1995"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But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should the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network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link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break,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then neither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system can book any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hotel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room,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sacrificing</a:t>
            </a:r>
            <a:r>
              <a:rPr sz="1995" spc="-6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9" dirty="0">
                <a:solidFill>
                  <a:prstClr val="black"/>
                </a:solidFill>
                <a:latin typeface="Times New Roman"/>
                <a:cs typeface="Times New Roman"/>
              </a:rPr>
              <a:t>availability.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22959" y="427948"/>
            <a:ext cx="1748761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dirty="0"/>
              <a:t>E</a:t>
            </a:r>
            <a:r>
              <a:rPr sz="3582" spc="14" dirty="0"/>
              <a:t>xa</a:t>
            </a:r>
            <a:r>
              <a:rPr sz="3582" spc="-9" dirty="0"/>
              <a:t>m</a:t>
            </a:r>
            <a:r>
              <a:rPr sz="3582" spc="9" dirty="0"/>
              <a:t>p</a:t>
            </a:r>
            <a:r>
              <a:rPr sz="3582" dirty="0"/>
              <a:t>l</a:t>
            </a:r>
            <a:r>
              <a:rPr sz="3582" spc="5" dirty="0"/>
              <a:t>e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23281" y="1188489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2974" y="1364922"/>
            <a:ext cx="8112709" cy="4623660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354128" marR="46641" indent="-343188" defTabSz="829178">
              <a:lnSpc>
                <a:spcPct val="100299"/>
              </a:lnSpc>
              <a:spcBef>
                <a:spcPts val="91"/>
              </a:spcBef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One way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improve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availability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is to </a:t>
            </a:r>
            <a:r>
              <a:rPr sz="1995" dirty="0">
                <a:solidFill>
                  <a:srgbClr val="3265FF"/>
                </a:solidFill>
                <a:latin typeface="Times New Roman"/>
                <a:cs typeface="Times New Roman"/>
              </a:rPr>
              <a:t>designate one node as </a:t>
            </a:r>
            <a:r>
              <a:rPr sz="1995" spc="5" dirty="0">
                <a:solidFill>
                  <a:srgbClr val="3265FF"/>
                </a:solidFill>
                <a:latin typeface="Times New Roman"/>
                <a:cs typeface="Times New Roman"/>
              </a:rPr>
              <a:t>the </a:t>
            </a:r>
            <a:r>
              <a:rPr sz="1995" spc="-5" dirty="0">
                <a:solidFill>
                  <a:srgbClr val="3265FF"/>
                </a:solidFill>
                <a:latin typeface="Times New Roman"/>
                <a:cs typeface="Times New Roman"/>
              </a:rPr>
              <a:t>master </a:t>
            </a:r>
            <a:r>
              <a:rPr sz="1995" dirty="0">
                <a:solidFill>
                  <a:srgbClr val="3265FF"/>
                </a:solidFill>
                <a:latin typeface="Times New Roman"/>
                <a:cs typeface="Times New Roman"/>
              </a:rPr>
              <a:t>for a </a:t>
            </a:r>
            <a:r>
              <a:rPr sz="1995" spc="-485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srgbClr val="3265FF"/>
                </a:solidFill>
                <a:latin typeface="Times New Roman"/>
                <a:cs typeface="Times New Roman"/>
              </a:rPr>
              <a:t>particular hotel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ensure all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bookings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are processed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by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that 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master. 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Should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that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master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be Mumbai,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then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Mumbai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can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still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process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hotel 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bookings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that hotel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Pramod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will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get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 last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room,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whereas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Martin 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can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see the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inconsistent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room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information but cannot 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make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 booking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(which would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in this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case cause an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update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inconsistency).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This is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lack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availability</a:t>
            </a:r>
            <a:r>
              <a:rPr sz="1995" spc="-6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Martin.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36"/>
              </a:spcBef>
              <a:buFontTx/>
              <a:buChar char="•"/>
            </a:pPr>
            <a:endParaRPr sz="204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607" indent="-343188" defTabSz="829178">
              <a:lnSpc>
                <a:spcPct val="100299"/>
              </a:lnSpc>
              <a:spcBef>
                <a:spcPts val="5"/>
              </a:spcBef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1995" spc="-59" dirty="0">
                <a:solidFill>
                  <a:srgbClr val="3265FF"/>
                </a:solidFill>
                <a:latin typeface="Times New Roman"/>
                <a:cs typeface="Times New Roman"/>
              </a:rPr>
              <a:t>To</a:t>
            </a:r>
            <a:r>
              <a:rPr sz="1995" spc="-23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srgbClr val="3265FF"/>
                </a:solidFill>
                <a:latin typeface="Times New Roman"/>
                <a:cs typeface="Times New Roman"/>
              </a:rPr>
              <a:t>gain</a:t>
            </a:r>
            <a:r>
              <a:rPr sz="1995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srgbClr val="3265FF"/>
                </a:solidFill>
                <a:latin typeface="Times New Roman"/>
                <a:cs typeface="Times New Roman"/>
              </a:rPr>
              <a:t>more</a:t>
            </a:r>
            <a:r>
              <a:rPr sz="1995" spc="5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1995" spc="-9" dirty="0">
                <a:solidFill>
                  <a:srgbClr val="3265FF"/>
                </a:solidFill>
                <a:latin typeface="Times New Roman"/>
                <a:cs typeface="Times New Roman"/>
              </a:rPr>
              <a:t>availability,</a:t>
            </a:r>
            <a:r>
              <a:rPr sz="1995" spc="-45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srgbClr val="3265FF"/>
                </a:solidFill>
                <a:latin typeface="Times New Roman"/>
                <a:cs typeface="Times New Roman"/>
              </a:rPr>
              <a:t>we</a:t>
            </a:r>
            <a:r>
              <a:rPr sz="1995" spc="27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1995" spc="-9" dirty="0">
                <a:solidFill>
                  <a:srgbClr val="3265FF"/>
                </a:solidFill>
                <a:latin typeface="Times New Roman"/>
                <a:cs typeface="Times New Roman"/>
              </a:rPr>
              <a:t>might</a:t>
            </a:r>
            <a:r>
              <a:rPr sz="1995" spc="32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srgbClr val="3265FF"/>
                </a:solidFill>
                <a:latin typeface="Times New Roman"/>
                <a:cs typeface="Times New Roman"/>
              </a:rPr>
              <a:t>allow</a:t>
            </a:r>
            <a:r>
              <a:rPr sz="1995" spc="-32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srgbClr val="3265FF"/>
                </a:solidFill>
                <a:latin typeface="Times New Roman"/>
                <a:cs typeface="Times New Roman"/>
              </a:rPr>
              <a:t>both</a:t>
            </a:r>
            <a:r>
              <a:rPr sz="1995" spc="-18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srgbClr val="3265FF"/>
                </a:solidFill>
                <a:latin typeface="Times New Roman"/>
                <a:cs typeface="Times New Roman"/>
              </a:rPr>
              <a:t>systems</a:t>
            </a:r>
            <a:r>
              <a:rPr sz="1995" spc="5" dirty="0">
                <a:solidFill>
                  <a:srgbClr val="3265FF"/>
                </a:solidFill>
                <a:latin typeface="Times New Roman"/>
                <a:cs typeface="Times New Roman"/>
              </a:rPr>
              <a:t> to</a:t>
            </a:r>
            <a:r>
              <a:rPr sz="1995" spc="-23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srgbClr val="3265FF"/>
                </a:solidFill>
                <a:latin typeface="Times New Roman"/>
                <a:cs typeface="Times New Roman"/>
              </a:rPr>
              <a:t>keep</a:t>
            </a:r>
            <a:r>
              <a:rPr sz="1995" spc="23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srgbClr val="3265FF"/>
                </a:solidFill>
                <a:latin typeface="Times New Roman"/>
                <a:cs typeface="Times New Roman"/>
              </a:rPr>
              <a:t>accepting </a:t>
            </a:r>
            <a:r>
              <a:rPr sz="1995" spc="9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srgbClr val="3265FF"/>
                </a:solidFill>
                <a:latin typeface="Times New Roman"/>
                <a:cs typeface="Times New Roman"/>
              </a:rPr>
              <a:t>hotel </a:t>
            </a:r>
            <a:r>
              <a:rPr sz="1995" dirty="0">
                <a:solidFill>
                  <a:srgbClr val="3265FF"/>
                </a:solidFill>
                <a:latin typeface="Times New Roman"/>
                <a:cs typeface="Times New Roman"/>
              </a:rPr>
              <a:t>reservations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even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if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link in the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network breaks down. But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this </a:t>
            </a:r>
            <a:r>
              <a:rPr sz="1995" spc="-9" dirty="0">
                <a:solidFill>
                  <a:prstClr val="black"/>
                </a:solidFill>
                <a:latin typeface="Times New Roman"/>
                <a:cs typeface="Times New Roman"/>
              </a:rPr>
              <a:t>may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cause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both Martin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Pramod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book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same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room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=&gt; </a:t>
            </a:r>
            <a:r>
              <a:rPr sz="1995" spc="-9" dirty="0">
                <a:solidFill>
                  <a:prstClr val="black"/>
                </a:solidFill>
                <a:latin typeface="Times New Roman"/>
                <a:cs typeface="Times New Roman"/>
              </a:rPr>
              <a:t>Inconsistency.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But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this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domain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it </a:t>
            </a:r>
            <a:r>
              <a:rPr sz="1995" spc="-9" dirty="0">
                <a:solidFill>
                  <a:prstClr val="black"/>
                </a:solidFill>
                <a:latin typeface="Times New Roman"/>
                <a:cs typeface="Times New Roman"/>
              </a:rPr>
              <a:t>might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tolerated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somehow: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travel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company </a:t>
            </a:r>
            <a:r>
              <a:rPr sz="1995" spc="-9" dirty="0">
                <a:solidFill>
                  <a:prstClr val="black"/>
                </a:solidFill>
                <a:latin typeface="Times New Roman"/>
                <a:cs typeface="Times New Roman"/>
              </a:rPr>
              <a:t>may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tolerate </a:t>
            </a:r>
            <a:r>
              <a:rPr sz="1995" spc="-4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some</a:t>
            </a:r>
            <a:r>
              <a:rPr sz="1995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overbooking;</a:t>
            </a:r>
            <a:r>
              <a:rPr sz="1995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some</a:t>
            </a:r>
            <a:r>
              <a:rPr sz="1995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hotels</a:t>
            </a:r>
            <a:r>
              <a:rPr sz="1995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9" dirty="0">
                <a:solidFill>
                  <a:prstClr val="black"/>
                </a:solidFill>
                <a:latin typeface="Times New Roman"/>
                <a:cs typeface="Times New Roman"/>
              </a:rPr>
              <a:t>might</a:t>
            </a:r>
            <a:r>
              <a:rPr sz="1995" spc="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always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keep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 a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few</a:t>
            </a:r>
            <a:r>
              <a:rPr sz="1995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rooms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clear</a:t>
            </a:r>
            <a:r>
              <a:rPr sz="1995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even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 when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they are fully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booked; </a:t>
            </a:r>
            <a:r>
              <a:rPr sz="1995" spc="-9" dirty="0">
                <a:solidFill>
                  <a:prstClr val="black"/>
                </a:solidFill>
                <a:latin typeface="Times New Roman"/>
                <a:cs typeface="Times New Roman"/>
              </a:rPr>
              <a:t>Some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hotels </a:t>
            </a:r>
            <a:r>
              <a:rPr sz="1995" spc="-9" dirty="0">
                <a:solidFill>
                  <a:prstClr val="black"/>
                </a:solidFill>
                <a:latin typeface="Times New Roman"/>
                <a:cs typeface="Times New Roman"/>
              </a:rPr>
              <a:t>might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even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cancel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booking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with</a:t>
            </a:r>
            <a:r>
              <a:rPr sz="1995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an apology once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they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detected</a:t>
            </a:r>
            <a:r>
              <a:rPr sz="1995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conflict.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43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6763" y="1"/>
            <a:ext cx="9140314" cy="68517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871" y="267640"/>
            <a:ext cx="4071038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spc="5" dirty="0"/>
              <a:t>Relaxing</a:t>
            </a:r>
            <a:r>
              <a:rPr sz="3582" spc="-27" dirty="0"/>
              <a:t> </a:t>
            </a:r>
            <a:r>
              <a:rPr sz="3582" dirty="0"/>
              <a:t>consistency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23281" y="901040"/>
            <a:ext cx="8377585" cy="16699"/>
          </a:xfrm>
          <a:custGeom>
            <a:avLst/>
            <a:gdLst/>
            <a:ahLst/>
            <a:cxnLst/>
            <a:rect l="l" t="t" r="r" b="b"/>
            <a:pathLst>
              <a:path w="9238615" h="18415">
                <a:moveTo>
                  <a:pt x="9238487" y="18287"/>
                </a:moveTo>
                <a:lnTo>
                  <a:pt x="9238487" y="0"/>
                </a:lnTo>
                <a:lnTo>
                  <a:pt x="0" y="0"/>
                </a:lnTo>
                <a:lnTo>
                  <a:pt x="0" y="18287"/>
                </a:lnTo>
                <a:lnTo>
                  <a:pt x="9238487" y="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8560" y="1149335"/>
            <a:ext cx="7749943" cy="4109701"/>
          </a:xfrm>
          <a:prstGeom prst="rect">
            <a:avLst/>
          </a:prstGeom>
        </p:spPr>
        <p:txBody>
          <a:bodyPr vert="horz" wrap="square" lIns="0" tIns="23608" rIns="0" bIns="0" rtlCol="0">
            <a:spAutoFit/>
          </a:bodyPr>
          <a:lstStyle/>
          <a:p>
            <a:pPr marL="354128" marR="643765" indent="-343188" defTabSz="829178">
              <a:lnSpc>
                <a:spcPts val="2875"/>
              </a:lnSpc>
              <a:spcBef>
                <a:spcPts val="185"/>
              </a:spcBef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lesson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here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there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cases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which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you</a:t>
            </a:r>
            <a:r>
              <a:rPr sz="2403" spc="1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can </a:t>
            </a:r>
            <a:r>
              <a:rPr sz="2403" spc="-5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gracefully</a:t>
            </a:r>
            <a:r>
              <a:rPr sz="2403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deal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with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inconsistent</a:t>
            </a:r>
            <a:r>
              <a:rPr sz="2403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answers</a:t>
            </a:r>
            <a:r>
              <a:rPr sz="2403" spc="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 requests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23"/>
              </a:spcBef>
              <a:buFont typeface="Arial MT"/>
              <a:buChar char="•"/>
            </a:pP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607" indent="-343188" defTabSz="829178">
              <a:lnSpc>
                <a:spcPct val="99900"/>
              </a:lnSpc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level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403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inconsistency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accepted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completely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depend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on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application</a:t>
            </a:r>
            <a:r>
              <a:rPr sz="2403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at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hand.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general,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you</a:t>
            </a:r>
            <a:r>
              <a:rPr sz="2403" spc="1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should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establish</a:t>
            </a:r>
            <a:r>
              <a:rPr sz="2403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how </a:t>
            </a:r>
            <a:r>
              <a:rPr sz="2403" spc="-5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tolerant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you</a:t>
            </a:r>
            <a:r>
              <a:rPr sz="2403" spc="1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dirty="0">
                <a:solidFill>
                  <a:prstClr val="black"/>
                </a:solidFill>
                <a:latin typeface="Times New Roman"/>
                <a:cs typeface="Times New Roman"/>
              </a:rPr>
              <a:t>stale</a:t>
            </a:r>
            <a:r>
              <a:rPr sz="2403" b="1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spc="-14" dirty="0">
                <a:solidFill>
                  <a:prstClr val="black"/>
                </a:solidFill>
                <a:latin typeface="Times New Roman"/>
                <a:cs typeface="Times New Roman"/>
              </a:rPr>
              <a:t>reads</a:t>
            </a:r>
            <a:r>
              <a:rPr sz="2403" b="1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(i.e.,</a:t>
            </a:r>
            <a:r>
              <a:rPr sz="2403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reading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obsolete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data)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how</a:t>
            </a:r>
            <a:r>
              <a:rPr sz="2403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long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spc="-5" dirty="0">
                <a:solidFill>
                  <a:prstClr val="black"/>
                </a:solidFill>
                <a:latin typeface="Times New Roman"/>
                <a:cs typeface="Times New Roman"/>
              </a:rPr>
              <a:t>inconsistency</a:t>
            </a:r>
            <a:r>
              <a:rPr sz="2403" b="1" dirty="0">
                <a:solidFill>
                  <a:prstClr val="black"/>
                </a:solidFill>
                <a:latin typeface="Times New Roman"/>
                <a:cs typeface="Times New Roman"/>
              </a:rPr>
              <a:t> window</a:t>
            </a:r>
            <a:r>
              <a:rPr sz="2403" b="1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can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be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18"/>
              </a:spcBef>
              <a:buFont typeface="Arial MT"/>
              <a:buChar char="•"/>
            </a:pPr>
            <a:endParaRPr sz="249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141651" indent="-343188" algn="just" defTabSz="829178">
              <a:buFont typeface="Arial MT"/>
              <a:buChar char="•"/>
              <a:tabLst>
                <a:tab pos="354704" algn="l"/>
              </a:tabLst>
            </a:pP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Advocate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NoSQL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often say that instead of following the </a:t>
            </a:r>
            <a:r>
              <a:rPr sz="2403" spc="-5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ACID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properties of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relational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transactions,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NoSQL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systems </a:t>
            </a:r>
            <a:r>
              <a:rPr sz="2403" spc="-5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follow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spc="-14" dirty="0">
                <a:solidFill>
                  <a:srgbClr val="7F0000"/>
                </a:solidFill>
                <a:latin typeface="Times New Roman"/>
                <a:cs typeface="Times New Roman"/>
              </a:rPr>
              <a:t>BASE</a:t>
            </a:r>
            <a:r>
              <a:rPr sz="2403" b="1" spc="41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properties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77495" y="6313464"/>
            <a:ext cx="24645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549" defTabSz="829178">
              <a:lnSpc>
                <a:spcPts val="1419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4549" defTabSz="829178">
                <a:lnSpc>
                  <a:spcPts val="1419"/>
                </a:lnSpc>
              </a:pPr>
              <a:t>45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3824" y="267640"/>
            <a:ext cx="1214977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dirty="0"/>
              <a:t>BA</a:t>
            </a:r>
            <a:r>
              <a:rPr sz="3582" spc="9" dirty="0"/>
              <a:t>S</a:t>
            </a:r>
            <a:r>
              <a:rPr sz="3582" spc="5" dirty="0"/>
              <a:t>E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23281" y="901040"/>
            <a:ext cx="8377585" cy="16699"/>
          </a:xfrm>
          <a:custGeom>
            <a:avLst/>
            <a:gdLst/>
            <a:ahLst/>
            <a:cxnLst/>
            <a:rect l="l" t="t" r="r" b="b"/>
            <a:pathLst>
              <a:path w="9238615" h="18415">
                <a:moveTo>
                  <a:pt x="9238487" y="18287"/>
                </a:moveTo>
                <a:lnTo>
                  <a:pt x="9238487" y="0"/>
                </a:lnTo>
                <a:lnTo>
                  <a:pt x="0" y="0"/>
                </a:lnTo>
                <a:lnTo>
                  <a:pt x="0" y="18287"/>
                </a:lnTo>
                <a:lnTo>
                  <a:pt x="9238487" y="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8560" y="1149335"/>
            <a:ext cx="7684300" cy="4495127"/>
          </a:xfrm>
          <a:prstGeom prst="rect">
            <a:avLst/>
          </a:prstGeom>
        </p:spPr>
        <p:txBody>
          <a:bodyPr vert="horz" wrap="square" lIns="0" tIns="23608" rIns="0" bIns="0" rtlCol="0">
            <a:spAutoFit/>
          </a:bodyPr>
          <a:lstStyle/>
          <a:p>
            <a:pPr marL="11516" marR="501537" defTabSz="829178">
              <a:lnSpc>
                <a:spcPts val="2875"/>
              </a:lnSpc>
              <a:spcBef>
                <a:spcPts val="185"/>
              </a:spcBef>
            </a:pPr>
            <a:r>
              <a:rPr sz="2403" b="1" spc="-14" dirty="0">
                <a:solidFill>
                  <a:srgbClr val="7F0000"/>
                </a:solidFill>
                <a:latin typeface="Times New Roman"/>
                <a:cs typeface="Times New Roman"/>
              </a:rPr>
              <a:t>BASE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stands for Basically 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Available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Soft State Eventually </a:t>
            </a:r>
            <a:r>
              <a:rPr sz="2403" spc="-5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Consistent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system.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18"/>
              </a:spcBef>
            </a:pPr>
            <a:endParaRPr sz="249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607" indent="-343188" defTabSz="829178">
              <a:lnSpc>
                <a:spcPts val="2875"/>
              </a:lnSpc>
              <a:spcBef>
                <a:spcPts val="5"/>
              </a:spcBef>
              <a:buFont typeface="Wingdings"/>
              <a:buChar char=""/>
              <a:tabLst>
                <a:tab pos="354704" algn="l"/>
              </a:tabLst>
            </a:pPr>
            <a:r>
              <a:rPr sz="2403" spc="-5" dirty="0">
                <a:solidFill>
                  <a:srgbClr val="7F0000"/>
                </a:solidFill>
                <a:latin typeface="Times New Roman"/>
                <a:cs typeface="Times New Roman"/>
              </a:rPr>
              <a:t>Basically </a:t>
            </a:r>
            <a:r>
              <a:rPr sz="2403" spc="-23" dirty="0">
                <a:solidFill>
                  <a:srgbClr val="7F0000"/>
                </a:solidFill>
                <a:latin typeface="Times New Roman"/>
                <a:cs typeface="Times New Roman"/>
              </a:rPr>
              <a:t>Available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: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system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available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most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of the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time </a:t>
            </a:r>
            <a:r>
              <a:rPr sz="2403" spc="-5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there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could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exist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subsystem</a:t>
            </a:r>
            <a:r>
              <a:rPr sz="2403" spc="6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temporarily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unavailable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23"/>
              </a:spcBef>
              <a:buClr>
                <a:srgbClr val="7F0000"/>
              </a:buClr>
              <a:buFont typeface="Wingdings"/>
              <a:buChar char=""/>
            </a:pP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200960" indent="-343188" defTabSz="829178">
              <a:buFont typeface="Wingdings"/>
              <a:buChar char=""/>
              <a:tabLst>
                <a:tab pos="354704" algn="l"/>
              </a:tabLst>
            </a:pPr>
            <a:r>
              <a:rPr sz="2403" spc="-5" dirty="0">
                <a:solidFill>
                  <a:srgbClr val="7F0000"/>
                </a:solidFill>
                <a:latin typeface="Times New Roman"/>
                <a:cs typeface="Times New Roman"/>
              </a:rPr>
              <a:t>Soft State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: data are “volatile”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 sense that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their 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persistence</a:t>
            </a:r>
            <a:r>
              <a:rPr sz="2403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hand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of the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user</a:t>
            </a:r>
            <a:r>
              <a:rPr sz="2403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must</a:t>
            </a:r>
            <a:r>
              <a:rPr sz="2403" spc="5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take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care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403" spc="-5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refreshing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them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9"/>
              </a:spcBef>
              <a:buClr>
                <a:srgbClr val="7F0000"/>
              </a:buClr>
              <a:buFont typeface="Wingdings"/>
              <a:buChar char=""/>
            </a:pPr>
            <a:endParaRPr sz="258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12668" indent="-343188" defTabSz="829178">
              <a:lnSpc>
                <a:spcPts val="2875"/>
              </a:lnSpc>
              <a:buFont typeface="Wingdings"/>
              <a:buChar char=""/>
              <a:tabLst>
                <a:tab pos="354704" algn="l"/>
              </a:tabLst>
            </a:pPr>
            <a:r>
              <a:rPr sz="2403" spc="-5" dirty="0">
                <a:solidFill>
                  <a:srgbClr val="7F0000"/>
                </a:solidFill>
                <a:latin typeface="Times New Roman"/>
                <a:cs typeface="Times New Roman"/>
              </a:rPr>
              <a:t>Eventually</a:t>
            </a:r>
            <a:r>
              <a:rPr sz="2403" spc="-9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7F0000"/>
                </a:solidFill>
                <a:latin typeface="Times New Roman"/>
                <a:cs typeface="Times New Roman"/>
              </a:rPr>
              <a:t>Consistent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: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system</a:t>
            </a:r>
            <a:r>
              <a:rPr sz="2403" spc="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eventually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converges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 a </a:t>
            </a:r>
            <a:r>
              <a:rPr sz="2403" spc="-5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consistent</a:t>
            </a:r>
            <a:r>
              <a:rPr sz="2403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state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77495" y="6313464"/>
            <a:ext cx="24645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549" defTabSz="829178">
              <a:lnSpc>
                <a:spcPts val="1419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4549" defTabSz="829178">
                <a:lnSpc>
                  <a:spcPts val="1419"/>
                </a:lnSpc>
              </a:pPr>
              <a:t>46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0222" y="267640"/>
            <a:ext cx="5319413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dirty="0"/>
              <a:t>CAP</a:t>
            </a:r>
            <a:r>
              <a:rPr sz="3582" spc="23" dirty="0"/>
              <a:t> </a:t>
            </a:r>
            <a:r>
              <a:rPr sz="3582" dirty="0"/>
              <a:t>theorem</a:t>
            </a:r>
            <a:r>
              <a:rPr sz="3582" spc="9" dirty="0"/>
              <a:t> </a:t>
            </a:r>
            <a:r>
              <a:rPr sz="3582" dirty="0"/>
              <a:t>- </a:t>
            </a:r>
            <a:r>
              <a:rPr sz="3582" spc="5" dirty="0"/>
              <a:t>conclusions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23281" y="901040"/>
            <a:ext cx="8377585" cy="16699"/>
          </a:xfrm>
          <a:custGeom>
            <a:avLst/>
            <a:gdLst/>
            <a:ahLst/>
            <a:cxnLst/>
            <a:rect l="l" t="t" r="r" b="b"/>
            <a:pathLst>
              <a:path w="9238615" h="18415">
                <a:moveTo>
                  <a:pt x="9238487" y="18287"/>
                </a:moveTo>
                <a:lnTo>
                  <a:pt x="9238487" y="0"/>
                </a:lnTo>
                <a:lnTo>
                  <a:pt x="0" y="0"/>
                </a:lnTo>
                <a:lnTo>
                  <a:pt x="0" y="18287"/>
                </a:lnTo>
                <a:lnTo>
                  <a:pt x="9238487" y="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31111" y="1077473"/>
            <a:ext cx="8242268" cy="511001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354128" marR="148561" indent="-343188" defTabSz="829178">
              <a:lnSpc>
                <a:spcPct val="100800"/>
              </a:lnSpc>
              <a:spcBef>
                <a:spcPts val="91"/>
              </a:spcBef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It’s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usually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better to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think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not about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tradeoff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between consistency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availability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but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rather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007F00"/>
                </a:solidFill>
                <a:latin typeface="Times New Roman"/>
                <a:cs typeface="Times New Roman"/>
              </a:rPr>
              <a:t>between</a:t>
            </a:r>
            <a:r>
              <a:rPr sz="2176" spc="-18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007F00"/>
                </a:solidFill>
                <a:latin typeface="Times New Roman"/>
                <a:cs typeface="Times New Roman"/>
              </a:rPr>
              <a:t>consistency</a:t>
            </a:r>
            <a:r>
              <a:rPr sz="2176" spc="-36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srgbClr val="007F00"/>
                </a:solidFill>
                <a:latin typeface="Times New Roman"/>
                <a:cs typeface="Times New Roman"/>
              </a:rPr>
              <a:t>and</a:t>
            </a:r>
            <a:r>
              <a:rPr sz="2176" spc="-14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007F00"/>
                </a:solidFill>
                <a:latin typeface="Times New Roman"/>
                <a:cs typeface="Times New Roman"/>
              </a:rPr>
              <a:t>latency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50"/>
              </a:spcBef>
              <a:buFont typeface="Arial MT"/>
              <a:buChar char="•"/>
            </a:pPr>
            <a:endParaRPr sz="2267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607" indent="-343188" defTabSz="829178">
              <a:lnSpc>
                <a:spcPct val="100800"/>
              </a:lnSpc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-82" dirty="0">
                <a:solidFill>
                  <a:prstClr val="black"/>
                </a:solidFill>
                <a:latin typeface="Times New Roman"/>
                <a:cs typeface="Times New Roman"/>
              </a:rPr>
              <a:t>We</a:t>
            </a:r>
            <a:r>
              <a:rPr sz="2176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can</a:t>
            </a:r>
            <a:r>
              <a:rPr sz="2176" spc="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always</a:t>
            </a:r>
            <a:r>
              <a:rPr sz="2176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improve consistency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by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getting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more</a:t>
            </a:r>
            <a:r>
              <a:rPr sz="2176" spc="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nodes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involved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the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interaction,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but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each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node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we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add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increases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response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time</a:t>
            </a:r>
            <a:r>
              <a:rPr sz="2176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interaction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36"/>
              </a:spcBef>
              <a:buFont typeface="Arial MT"/>
              <a:buChar char="•"/>
            </a:pPr>
            <a:endParaRPr sz="2267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232630" indent="-343188" defTabSz="829178">
              <a:lnSpc>
                <a:spcPct val="101299"/>
              </a:lnSpc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-82" dirty="0">
                <a:solidFill>
                  <a:prstClr val="black"/>
                </a:solidFill>
                <a:latin typeface="Times New Roman"/>
                <a:cs typeface="Times New Roman"/>
              </a:rPr>
              <a:t>We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can then think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availability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as the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limit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latency that we’re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prepared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tolerate: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once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latency gets too high, we give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up and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treat </a:t>
            </a:r>
            <a:r>
              <a:rPr sz="2176" spc="-5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data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as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unavailable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41"/>
              </a:spcBef>
              <a:buFont typeface="Arial MT"/>
              <a:buChar char="•"/>
            </a:pPr>
            <a:endParaRPr sz="2267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196930" indent="-343188" defTabSz="829178">
              <a:lnSpc>
                <a:spcPct val="101099"/>
              </a:lnSpc>
              <a:buFont typeface="Arial MT"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In principle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every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system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should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be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designed</a:t>
            </a:r>
            <a:r>
              <a:rPr sz="2176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ensure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both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C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176" spc="-1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normal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situations.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When a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partition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occurs, the decision among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C 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and A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can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taken. When the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partition 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resolved the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system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takes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corrective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action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coming back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work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normal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situation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77495" y="6313464"/>
            <a:ext cx="24645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549" defTabSz="829178">
              <a:lnSpc>
                <a:spcPts val="1419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4549" defTabSz="829178">
                <a:lnSpc>
                  <a:spcPts val="1419"/>
                </a:lnSpc>
              </a:pPr>
              <a:t>47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FF40-2B3D-C36D-AAF1-A3D3E79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464" y="978663"/>
            <a:ext cx="5949844" cy="488411"/>
          </a:xfrm>
        </p:spPr>
        <p:txBody>
          <a:bodyPr/>
          <a:lstStyle/>
          <a:p>
            <a:r>
              <a:rPr lang="en-IN" dirty="0"/>
              <a:t>CAP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7E8CF-F74C-7D9F-C416-4EB931E2B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4261" y="1904222"/>
            <a:ext cx="8363478" cy="3460793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909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Consistency:</a:t>
            </a:r>
            <a:r>
              <a:rPr lang="en-US" sz="1909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Consistency is about having a single, up-to-date, readable version of our data available to all clients. </a:t>
            </a:r>
          </a:p>
          <a:p>
            <a:pPr lvl="1" algn="just"/>
            <a:r>
              <a:rPr lang="en-US" sz="159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data should be consistent - no matter how many clients reading the same items from replicated and distributed partitions we should get consistent results. All writes are atomic and all subsequent requests retrieve the new value.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909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availability</a:t>
            </a:r>
            <a:r>
              <a:rPr lang="en-US" sz="1909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909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This property states that the distributed database will always allow database clients to make operations like select or update on items without delay. </a:t>
            </a:r>
          </a:p>
          <a:p>
            <a:pPr lvl="1" algn="just"/>
            <a:r>
              <a:rPr lang="en-US" sz="159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communication failures between replicated data shouldn’t prevent operations on it. The database will always return a value as long as a single server is running.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909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Partition tolerance</a:t>
            </a:r>
            <a:r>
              <a:rPr lang="en-US" sz="1909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909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ability of the system to keep responding to client requests even if there’s a communication failure between database partitions.</a:t>
            </a:r>
          </a:p>
          <a:p>
            <a:pPr lvl="1" algn="just"/>
            <a:r>
              <a:rPr lang="en-US" sz="159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system will still function even if network communication between partitions is temporarily lost.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47378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25B1AF-824A-430D-5D53-52FCF36E2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076" y="1089448"/>
            <a:ext cx="6739850" cy="467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7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6C3190-CEAA-8A49-540B-5C73CEA77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07" y="444379"/>
            <a:ext cx="9696786" cy="613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533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37E9E1-4140-958D-AF74-2127C0F2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24" y="1224212"/>
            <a:ext cx="6630752" cy="450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91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8D913B-BE55-5B86-33FD-9282A37B1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807" y="1188565"/>
            <a:ext cx="7303365" cy="448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5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05609E-0E15-0D3F-0A05-C4A988E42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26" y="1277111"/>
            <a:ext cx="6343441" cy="455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661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17F62E-15B3-EBED-A7CC-7FAD0826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426" y="1304953"/>
            <a:ext cx="7031865" cy="458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00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4B2B33-B2CD-0095-7400-593260EA7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320" y="181383"/>
            <a:ext cx="9190065" cy="63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231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2A00-E6FA-C761-010A-43FEF0825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579" y="734169"/>
            <a:ext cx="5949844" cy="488411"/>
          </a:xfrm>
        </p:spPr>
        <p:txBody>
          <a:bodyPr/>
          <a:lstStyle/>
          <a:p>
            <a:r>
              <a:rPr lang="en-IN" dirty="0"/>
              <a:t>Practical approach: Quorums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31C31-DB9B-3D8A-F16E-3F54C9472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320" y="1438151"/>
            <a:ext cx="9190065" cy="495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73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16EFD3-5E37-69E8-A90C-C1DA51C3F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516" y="112284"/>
            <a:ext cx="9409613" cy="62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06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D53AD-98D9-0F53-7F35-482644EA3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8906" y="1922683"/>
            <a:ext cx="6654186" cy="1395447"/>
          </a:xfrm>
        </p:spPr>
        <p:txBody>
          <a:bodyPr/>
          <a:lstStyle/>
          <a:p>
            <a:pPr algn="ctr"/>
            <a:r>
              <a:rPr lang="en-IN" sz="5441" dirty="0"/>
              <a:t>Version Stamps</a:t>
            </a:r>
          </a:p>
          <a:p>
            <a:pPr algn="ctr"/>
            <a:r>
              <a:rPr lang="en-IN" sz="3627" dirty="0"/>
              <a:t>Chapter 6</a:t>
            </a:r>
          </a:p>
        </p:txBody>
      </p:sp>
    </p:spTree>
    <p:extLst>
      <p:ext uri="{BB962C8B-B14F-4D97-AF65-F5344CB8AC3E}">
        <p14:creationId xmlns:p14="http://schemas.microsoft.com/office/powerpoint/2010/main" val="130975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709D07-5CCD-1CBA-AEC3-E77EC4405AAB}"/>
              </a:ext>
            </a:extLst>
          </p:cNvPr>
          <p:cNvSpPr txBox="1"/>
          <p:nvPr/>
        </p:nvSpPr>
        <p:spPr>
          <a:xfrm>
            <a:off x="1742811" y="734169"/>
            <a:ext cx="8637280" cy="399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118" indent="-259118" algn="just" defTabSz="829178">
              <a:buFont typeface="Arial" panose="020B0604020202020204" pitchFamily="34" charset="0"/>
              <a:buChar char="•"/>
            </a:pPr>
            <a:r>
              <a:rPr lang="en-IN" sz="2539" dirty="0">
                <a:solidFill>
                  <a:prstClr val="black"/>
                </a:solidFill>
                <a:latin typeface="Calibri"/>
              </a:rPr>
              <a:t>Version Stamp helps to detect concurrency conflicts  - when you read data, then update it, you can check the version stamp to ensure nobody updated the data between read and write.</a:t>
            </a:r>
          </a:p>
          <a:p>
            <a:pPr algn="just" defTabSz="829178"/>
            <a:endParaRPr lang="en-IN" sz="2539" dirty="0">
              <a:solidFill>
                <a:prstClr val="black"/>
              </a:solidFill>
              <a:latin typeface="Calibri"/>
            </a:endParaRPr>
          </a:p>
          <a:p>
            <a:pPr marL="259118" indent="-259118" algn="just" defTabSz="829178">
              <a:buFont typeface="Arial" panose="020B0604020202020204" pitchFamily="34" charset="0"/>
              <a:buChar char="•"/>
            </a:pPr>
            <a:r>
              <a:rPr lang="en-IN" sz="2539" dirty="0">
                <a:solidFill>
                  <a:prstClr val="black"/>
                </a:solidFill>
                <a:latin typeface="Calibri"/>
              </a:rPr>
              <a:t>Version stamps can be implemented using Counters, GUIDs, Content hashes, timestamps or a combination of these.</a:t>
            </a:r>
          </a:p>
          <a:p>
            <a:pPr algn="just" defTabSz="829178"/>
            <a:endParaRPr lang="en-IN" sz="2539" dirty="0">
              <a:solidFill>
                <a:prstClr val="black"/>
              </a:solidFill>
              <a:latin typeface="Calibri"/>
            </a:endParaRPr>
          </a:p>
          <a:p>
            <a:pPr marL="259118" indent="-259118" algn="just" defTabSz="829178">
              <a:buFont typeface="Arial" panose="020B0604020202020204" pitchFamily="34" charset="0"/>
              <a:buChar char="•"/>
            </a:pPr>
            <a:r>
              <a:rPr lang="en-IN" sz="2539" dirty="0">
                <a:solidFill>
                  <a:prstClr val="black"/>
                </a:solidFill>
                <a:latin typeface="Calibri"/>
              </a:rPr>
              <a:t>With distributed systems, a Vector of version stamps allows you to detect when different nodes have conflicting updates. </a:t>
            </a:r>
          </a:p>
        </p:txBody>
      </p:sp>
    </p:spTree>
    <p:extLst>
      <p:ext uri="{BB962C8B-B14F-4D97-AF65-F5344CB8AC3E}">
        <p14:creationId xmlns:p14="http://schemas.microsoft.com/office/powerpoint/2010/main" val="3889468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6843F3-FD71-FC84-E9E6-8C9D713C4757}"/>
              </a:ext>
            </a:extLst>
          </p:cNvPr>
          <p:cNvSpPr txBox="1"/>
          <p:nvPr/>
        </p:nvSpPr>
        <p:spPr>
          <a:xfrm>
            <a:off x="1742811" y="457776"/>
            <a:ext cx="8913673" cy="388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118" indent="-259118" algn="just" defTabSz="829178">
              <a:buFont typeface="Arial" panose="020B0604020202020204" pitchFamily="34" charset="0"/>
              <a:buChar char="•"/>
            </a:pPr>
            <a:r>
              <a:rPr lang="en-IN" sz="2539" dirty="0">
                <a:solidFill>
                  <a:prstClr val="black"/>
                </a:solidFill>
                <a:latin typeface="Calibri"/>
              </a:rPr>
              <a:t>A business transaction is an event involving an interchange of goods, money or services between two or more parties.</a:t>
            </a:r>
          </a:p>
          <a:p>
            <a:pPr marL="259118" indent="-259118" algn="just" defTabSz="829178">
              <a:buFont typeface="Arial" panose="020B0604020202020204" pitchFamily="34" charset="0"/>
              <a:buChar char="•"/>
            </a:pPr>
            <a:endParaRPr lang="en-IN" sz="2539" dirty="0">
              <a:solidFill>
                <a:prstClr val="black"/>
              </a:solidFill>
              <a:latin typeface="Calibri"/>
            </a:endParaRPr>
          </a:p>
          <a:p>
            <a:pPr marL="259118" indent="-259118" algn="just" defTabSz="829178">
              <a:buFont typeface="Arial" panose="020B0604020202020204" pitchFamily="34" charset="0"/>
              <a:buChar char="•"/>
            </a:pPr>
            <a:r>
              <a:rPr lang="en-IN" sz="2539" dirty="0">
                <a:solidFill>
                  <a:prstClr val="black"/>
                </a:solidFill>
                <a:latin typeface="Calibri"/>
              </a:rPr>
              <a:t>The transaction can be as brief as a cash purchase or as long lasting as a service contract  extending over years.</a:t>
            </a:r>
          </a:p>
          <a:p>
            <a:pPr algn="just" defTabSz="829178"/>
            <a:endParaRPr lang="en-IN" sz="1814" dirty="0">
              <a:solidFill>
                <a:prstClr val="black"/>
              </a:solidFill>
              <a:latin typeface="Calibri"/>
            </a:endParaRPr>
          </a:p>
          <a:p>
            <a:pPr marL="259118" indent="-259118" algn="just" defTabSz="829178">
              <a:buFont typeface="Arial" panose="020B0604020202020204" pitchFamily="34" charset="0"/>
              <a:buChar char="•"/>
            </a:pPr>
            <a:r>
              <a:rPr lang="en-IN" sz="2539" dirty="0">
                <a:solidFill>
                  <a:prstClr val="black"/>
                </a:solidFill>
                <a:latin typeface="Calibri"/>
              </a:rPr>
              <a:t>The business transaction can be between two parties engaged in the business and conducting the transaction for their mutual benefits or between a business entity like retail shop and a customer.</a:t>
            </a:r>
          </a:p>
        </p:txBody>
      </p:sp>
    </p:spTree>
    <p:extLst>
      <p:ext uri="{BB962C8B-B14F-4D97-AF65-F5344CB8AC3E}">
        <p14:creationId xmlns:p14="http://schemas.microsoft.com/office/powerpoint/2010/main" val="1123636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5D252-7BE7-C043-175F-5242C9E3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839" y="665071"/>
            <a:ext cx="5949844" cy="488411"/>
          </a:xfrm>
        </p:spPr>
        <p:txBody>
          <a:bodyPr/>
          <a:lstStyle/>
          <a:p>
            <a:r>
              <a:rPr lang="en-IN" dirty="0"/>
              <a:t>Single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E7DF9-D0BB-E310-1853-EE6FF11DB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2625" y="1425151"/>
            <a:ext cx="8844574" cy="1730217"/>
          </a:xfrm>
        </p:spPr>
        <p:txBody>
          <a:bodyPr/>
          <a:lstStyle/>
          <a:p>
            <a:pPr marL="414589" indent="-414589">
              <a:buFont typeface="Arial" panose="020B0604020202020204" pitchFamily="34" charset="0"/>
              <a:buChar char="•"/>
            </a:pPr>
            <a:r>
              <a:rPr lang="en-IN" dirty="0"/>
              <a:t>Single machine  - read and writes to the data store</a:t>
            </a:r>
          </a:p>
          <a:p>
            <a:pPr marL="414589" indent="-414589">
              <a:buFont typeface="Arial" panose="020B0604020202020204" pitchFamily="34" charset="0"/>
              <a:buChar char="•"/>
            </a:pPr>
            <a:r>
              <a:rPr lang="en-IN" dirty="0"/>
              <a:t>Eliminates complexities</a:t>
            </a:r>
          </a:p>
          <a:p>
            <a:pPr marL="414589" indent="-414589">
              <a:buFont typeface="Arial" panose="020B0604020202020204" pitchFamily="34" charset="0"/>
              <a:buChar char="•"/>
            </a:pPr>
            <a:r>
              <a:rPr lang="en-IN" dirty="0"/>
              <a:t>Easy for operational people</a:t>
            </a:r>
          </a:p>
          <a:p>
            <a:pPr marL="414589" indent="-414589">
              <a:buFont typeface="Arial" panose="020B0604020202020204" pitchFamily="34" charset="0"/>
              <a:buChar char="•"/>
            </a:pPr>
            <a:r>
              <a:rPr lang="en-IN" dirty="0"/>
              <a:t>Graph database</a:t>
            </a:r>
          </a:p>
        </p:txBody>
      </p:sp>
    </p:spTree>
    <p:extLst>
      <p:ext uri="{BB962C8B-B14F-4D97-AF65-F5344CB8AC3E}">
        <p14:creationId xmlns:p14="http://schemas.microsoft.com/office/powerpoint/2010/main" val="10618893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88C8E2-6A66-E686-E95E-6F688E81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18" y="595972"/>
            <a:ext cx="9259164" cy="317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58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25551F9-16D5-B058-4638-1EC0AB6CB381}"/>
              </a:ext>
            </a:extLst>
          </p:cNvPr>
          <p:cNvGrpSpPr/>
          <p:nvPr/>
        </p:nvGrpSpPr>
        <p:grpSpPr>
          <a:xfrm>
            <a:off x="1881007" y="941463"/>
            <a:ext cx="8982771" cy="4560484"/>
            <a:chOff x="698500" y="1038225"/>
            <a:chExt cx="9505950" cy="42481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D38B56-7C0A-2C3C-C188-5E892D7BF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500" y="1490620"/>
              <a:ext cx="9505950" cy="12477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7895266-4DB3-1B00-7C6F-A356A4D4D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500" y="1038225"/>
              <a:ext cx="1219200" cy="5619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6D9274-8A24-9CCB-4F52-CCA47933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500" y="3752850"/>
              <a:ext cx="9229725" cy="15335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2FFDCA4-7D1F-335A-2406-5DE91E1C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500" y="3190790"/>
              <a:ext cx="1657350" cy="4191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7E2A0C9-6787-8E1D-5801-DADB6F0248D3}"/>
              </a:ext>
            </a:extLst>
          </p:cNvPr>
          <p:cNvSpPr txBox="1"/>
          <p:nvPr/>
        </p:nvSpPr>
        <p:spPr>
          <a:xfrm>
            <a:off x="1785998" y="319580"/>
            <a:ext cx="6037458" cy="483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9178"/>
            <a:r>
              <a:rPr lang="en-IN" sz="2539" dirty="0">
                <a:solidFill>
                  <a:prstClr val="black"/>
                </a:solidFill>
                <a:latin typeface="Calibri"/>
              </a:rPr>
              <a:t>Various ways to construct version stamps</a:t>
            </a:r>
          </a:p>
        </p:txBody>
      </p:sp>
    </p:spTree>
    <p:extLst>
      <p:ext uri="{BB962C8B-B14F-4D97-AF65-F5344CB8AC3E}">
        <p14:creationId xmlns:p14="http://schemas.microsoft.com/office/powerpoint/2010/main" val="4103106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9945ED-6534-EAB0-FC9B-7D972FA26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18" y="457776"/>
            <a:ext cx="9281875" cy="39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801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110C9-3F8E-07BA-3E1D-ED032579D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18" y="872365"/>
            <a:ext cx="9162687" cy="24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818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1DE38-7CC1-4D30-5CCF-FE288FF29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714" y="665071"/>
            <a:ext cx="8507720" cy="42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77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19F720-690B-ADF4-A991-64C992075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86" y="941464"/>
            <a:ext cx="9199628" cy="369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19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89791" y="502575"/>
            <a:ext cx="1826497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spc="9" dirty="0"/>
              <a:t>Sh</a:t>
            </a:r>
            <a:r>
              <a:rPr sz="3582" spc="14" dirty="0"/>
              <a:t>a</a:t>
            </a:r>
            <a:r>
              <a:rPr sz="3582" spc="-5" dirty="0"/>
              <a:t>r</a:t>
            </a:r>
            <a:r>
              <a:rPr sz="3582" spc="9" dirty="0"/>
              <a:t>d</a:t>
            </a:r>
            <a:r>
              <a:rPr sz="3582" dirty="0"/>
              <a:t>i</a:t>
            </a:r>
            <a:r>
              <a:rPr sz="3582" spc="9" dirty="0"/>
              <a:t>n</a:t>
            </a:r>
            <a:r>
              <a:rPr sz="3582" spc="5" dirty="0"/>
              <a:t>g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09460" y="128522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7600" y="1262655"/>
            <a:ext cx="8158774" cy="1280529"/>
          </a:xfrm>
          <a:prstGeom prst="rect">
            <a:avLst/>
          </a:prstGeom>
        </p:spPr>
        <p:txBody>
          <a:bodyPr vert="horz" wrap="square" lIns="0" tIns="48945" rIns="0" bIns="0" rtlCol="0">
            <a:spAutoFit/>
          </a:bodyPr>
          <a:lstStyle/>
          <a:p>
            <a:pPr marL="354128" marR="4607" indent="-343188" algn="just" defTabSz="829178">
              <a:lnSpc>
                <a:spcPts val="2376"/>
              </a:lnSpc>
              <a:spcBef>
                <a:spcPts val="385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Often,</a:t>
            </a:r>
            <a:r>
              <a:rPr sz="2176" spc="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176" spc="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busy</a:t>
            </a:r>
            <a:r>
              <a:rPr sz="2176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data</a:t>
            </a:r>
            <a:r>
              <a:rPr sz="2176" spc="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store</a:t>
            </a:r>
            <a:r>
              <a:rPr sz="2176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176" spc="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busy</a:t>
            </a:r>
            <a:r>
              <a:rPr sz="2176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because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different</a:t>
            </a:r>
            <a:r>
              <a:rPr sz="2176" spc="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people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are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accessing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different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parts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dataset.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these circumstances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we can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support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horizontal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scalability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by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putting </a:t>
            </a:r>
            <a:r>
              <a:rPr sz="2176" dirty="0">
                <a:solidFill>
                  <a:srgbClr val="FF0000"/>
                </a:solidFill>
                <a:latin typeface="Times New Roman"/>
                <a:cs typeface="Times New Roman"/>
              </a:rPr>
              <a:t>different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parts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the data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onto</a:t>
            </a:r>
            <a:r>
              <a:rPr sz="2176" spc="-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srgbClr val="FF0000"/>
                </a:solidFill>
                <a:latin typeface="Times New Roman"/>
                <a:cs typeface="Times New Roman"/>
              </a:rPr>
              <a:t>different</a:t>
            </a:r>
            <a:r>
              <a:rPr sz="2176" spc="1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servers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2176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This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technique</a:t>
            </a:r>
            <a:r>
              <a:rPr sz="2176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called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i="1" dirty="0">
                <a:solidFill>
                  <a:prstClr val="black"/>
                </a:solidFill>
                <a:latin typeface="Times New Roman"/>
                <a:cs typeface="Times New Roman"/>
              </a:rPr>
              <a:t>Sharding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0787" y="2479244"/>
            <a:ext cx="7117118" cy="43725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7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87027" y="499811"/>
            <a:ext cx="1826497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spc="9" dirty="0"/>
              <a:t>Sh</a:t>
            </a:r>
            <a:r>
              <a:rPr sz="3582" spc="14" dirty="0"/>
              <a:t>a</a:t>
            </a:r>
            <a:r>
              <a:rPr sz="3582" spc="-5" dirty="0"/>
              <a:t>r</a:t>
            </a:r>
            <a:r>
              <a:rPr sz="3582" spc="9" dirty="0"/>
              <a:t>d</a:t>
            </a:r>
            <a:r>
              <a:rPr sz="3582" dirty="0"/>
              <a:t>i</a:t>
            </a:r>
            <a:r>
              <a:rPr sz="3582" spc="9" dirty="0"/>
              <a:t>n</a:t>
            </a:r>
            <a:r>
              <a:rPr sz="3582" spc="5" dirty="0"/>
              <a:t>g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09460" y="128522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9460" y="6235425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4836" y="1442865"/>
            <a:ext cx="8039004" cy="4624632"/>
          </a:xfrm>
          <a:prstGeom prst="rect">
            <a:avLst/>
          </a:prstGeom>
        </p:spPr>
        <p:txBody>
          <a:bodyPr vert="horz" wrap="square" lIns="0" tIns="46641" rIns="0" bIns="0" rtlCol="0">
            <a:spAutoFit/>
          </a:bodyPr>
          <a:lstStyle/>
          <a:p>
            <a:pPr marL="354128" indent="-343188" defTabSz="829178">
              <a:spcBef>
                <a:spcPts val="367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-41" dirty="0">
                <a:solidFill>
                  <a:prstClr val="black"/>
                </a:solidFill>
                <a:latin typeface="Times New Roman"/>
                <a:cs typeface="Times New Roman"/>
              </a:rPr>
              <a:t>Two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main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issues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arise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Sharding: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25915" marR="422075" lvl="1" indent="-456048" defTabSz="829178">
              <a:lnSpc>
                <a:spcPts val="2376"/>
              </a:lnSpc>
              <a:spcBef>
                <a:spcPts val="558"/>
              </a:spcBef>
              <a:buFontTx/>
              <a:buAutoNum type="arabicPeriod"/>
              <a:tabLst>
                <a:tab pos="925915" algn="l"/>
                <a:tab pos="926491" algn="l"/>
              </a:tabLst>
            </a:pPr>
            <a:r>
              <a:rPr sz="2176" spc="18" dirty="0">
                <a:solidFill>
                  <a:srgbClr val="FF0000"/>
                </a:solidFill>
                <a:latin typeface="Times New Roman"/>
                <a:cs typeface="Times New Roman"/>
              </a:rPr>
              <a:t>how</a:t>
            </a:r>
            <a:r>
              <a:rPr sz="2176" spc="-2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clump</a:t>
            </a:r>
            <a:r>
              <a:rPr sz="2176" spc="2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176" spc="-2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one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user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mostly</a:t>
            </a:r>
            <a:r>
              <a:rPr sz="2176" spc="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gets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lang="en-IN"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his/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her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data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from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single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server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25915" marR="173321" lvl="1" indent="-456048" defTabSz="829178">
              <a:lnSpc>
                <a:spcPts val="2376"/>
              </a:lnSpc>
              <a:spcBef>
                <a:spcPts val="540"/>
              </a:spcBef>
              <a:buFontTx/>
              <a:buAutoNum type="arabicPeriod"/>
              <a:tabLst>
                <a:tab pos="925915" algn="l"/>
                <a:tab pos="926491" algn="l"/>
              </a:tabLst>
            </a:pPr>
            <a:r>
              <a:rPr sz="2176" spc="18" dirty="0">
                <a:solidFill>
                  <a:srgbClr val="FF0000"/>
                </a:solidFill>
                <a:latin typeface="Times New Roman"/>
                <a:cs typeface="Times New Roman"/>
              </a:rPr>
              <a:t>how</a:t>
            </a:r>
            <a:r>
              <a:rPr sz="2176" spc="-2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 arrange</a:t>
            </a:r>
            <a:r>
              <a:rPr sz="2176" spc="-1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single</a:t>
            </a:r>
            <a:r>
              <a:rPr sz="217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sz="2176" spc="-2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clumps</a:t>
            </a:r>
            <a:r>
              <a:rPr sz="2176" spc="1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on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nodes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provide</a:t>
            </a:r>
            <a:r>
              <a:rPr sz="2176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best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data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access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69867" marR="175049" indent="-458927" defTabSz="829178">
              <a:lnSpc>
                <a:spcPct val="91300"/>
              </a:lnSpc>
              <a:spcBef>
                <a:spcPts val="467"/>
              </a:spcBef>
              <a:buFont typeface="Arial MT"/>
              <a:buChar char="•"/>
              <a:tabLst>
                <a:tab pos="469867" algn="l"/>
                <a:tab pos="470443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point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1, we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recall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 we generally design aggregates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combine data that are commonly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accessed 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together.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So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aggregates </a:t>
            </a:r>
            <a:r>
              <a:rPr sz="2176" spc="-5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leap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out</a:t>
            </a:r>
            <a:r>
              <a:rPr sz="2176" spc="-2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as</a:t>
            </a:r>
            <a:r>
              <a:rPr sz="2176" spc="-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an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obvious</a:t>
            </a:r>
            <a:r>
              <a:rPr sz="2176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unit</a:t>
            </a:r>
            <a:r>
              <a:rPr sz="2176" spc="-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distribution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69867" marR="4607" indent="-458927" defTabSz="829178">
              <a:lnSpc>
                <a:spcPct val="91200"/>
              </a:lnSpc>
              <a:spcBef>
                <a:spcPts val="512"/>
              </a:spcBef>
              <a:buFont typeface="Arial MT"/>
              <a:buChar char="•"/>
              <a:tabLst>
                <a:tab pos="469867" algn="l"/>
                <a:tab pos="470443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point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2, there are several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factors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 can help improve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performance. If you 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know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most accesses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certain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aggregates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are based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physical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location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, you can place the data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close to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where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it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being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accessed.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Another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factor is trying to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arrange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aggregates</a:t>
            </a:r>
            <a:r>
              <a:rPr sz="2176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so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they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evenly</a:t>
            </a:r>
            <a:r>
              <a:rPr sz="2176" spc="-32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distributed</a:t>
            </a:r>
            <a:r>
              <a:rPr sz="2176" spc="-5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across</a:t>
            </a:r>
            <a:r>
              <a:rPr sz="2176" spc="-5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the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nodes</a:t>
            </a:r>
            <a:r>
              <a:rPr sz="2176" spc="-27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which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all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get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equal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amounts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the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load.</a:t>
            </a:r>
            <a:r>
              <a:rPr sz="2176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This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may</a:t>
            </a:r>
            <a:r>
              <a:rPr sz="2176" spc="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vary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over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time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8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87027" y="499811"/>
            <a:ext cx="1826497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spc="9" dirty="0"/>
              <a:t>Sh</a:t>
            </a:r>
            <a:r>
              <a:rPr sz="3582" spc="14" dirty="0"/>
              <a:t>a</a:t>
            </a:r>
            <a:r>
              <a:rPr sz="3582" spc="-5" dirty="0"/>
              <a:t>r</a:t>
            </a:r>
            <a:r>
              <a:rPr sz="3582" spc="9" dirty="0"/>
              <a:t>d</a:t>
            </a:r>
            <a:r>
              <a:rPr sz="3582" dirty="0"/>
              <a:t>i</a:t>
            </a:r>
            <a:r>
              <a:rPr sz="3582" spc="9" dirty="0"/>
              <a:t>n</a:t>
            </a:r>
            <a:r>
              <a:rPr sz="3582" spc="5" dirty="0"/>
              <a:t>g</a:t>
            </a:r>
            <a:endParaRPr sz="3582"/>
          </a:p>
        </p:txBody>
      </p:sp>
      <p:sp>
        <p:nvSpPr>
          <p:cNvPr id="3" name="object 3"/>
          <p:cNvSpPr/>
          <p:nvPr/>
        </p:nvSpPr>
        <p:spPr>
          <a:xfrm>
            <a:off x="1909460" y="128522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9460" y="6235425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4835" y="1475479"/>
            <a:ext cx="8084494" cy="4740964"/>
          </a:xfrm>
          <a:prstGeom prst="rect">
            <a:avLst/>
          </a:prstGeom>
        </p:spPr>
        <p:txBody>
          <a:bodyPr vert="horz" wrap="square" lIns="0" tIns="48945" rIns="0" bIns="0" rtlCol="0">
            <a:spAutoFit/>
          </a:bodyPr>
          <a:lstStyle/>
          <a:p>
            <a:pPr marL="354128" marR="563150" indent="-343188" algn="just" defTabSz="829178">
              <a:lnSpc>
                <a:spcPts val="2376"/>
              </a:lnSpc>
              <a:spcBef>
                <a:spcPts val="385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Sharding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particularly valuable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performance because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it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can </a:t>
            </a:r>
            <a:r>
              <a:rPr sz="2176" spc="-530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improve</a:t>
            </a:r>
            <a:r>
              <a:rPr sz="2176" spc="-5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both</a:t>
            </a:r>
            <a:r>
              <a:rPr sz="2176" spc="-14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read</a:t>
            </a:r>
            <a:r>
              <a:rPr sz="2176" spc="-14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and</a:t>
            </a:r>
            <a:r>
              <a:rPr sz="2176" spc="-14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write</a:t>
            </a:r>
            <a:r>
              <a:rPr sz="2176" spc="23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performance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607" indent="-343188" algn="just" defTabSz="829178">
              <a:lnSpc>
                <a:spcPct val="91000"/>
              </a:lnSpc>
              <a:spcBef>
                <a:spcPts val="1564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Sharding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however 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does </a:t>
            </a:r>
            <a:r>
              <a:rPr sz="2176" dirty="0">
                <a:solidFill>
                  <a:srgbClr val="3265FF"/>
                </a:solidFill>
                <a:latin typeface="Times New Roman"/>
                <a:cs typeface="Times New Roman"/>
              </a:rPr>
              <a:t>little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to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improve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resilience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when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used alone: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Although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data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on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different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nodes, a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node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failure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makes that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shards data unavailable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just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surely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as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it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does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single-server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solution.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resilience benefit </a:t>
            </a:r>
            <a:r>
              <a:rPr sz="2176" dirty="0">
                <a:solidFill>
                  <a:srgbClr val="FF0000"/>
                </a:solidFill>
                <a:latin typeface="Times New Roman"/>
                <a:cs typeface="Times New Roman"/>
              </a:rPr>
              <a:t>it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does provide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is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that </a:t>
            </a:r>
            <a:r>
              <a:rPr sz="2176" i="1" spc="9" dirty="0">
                <a:solidFill>
                  <a:srgbClr val="FF0000"/>
                </a:solidFill>
                <a:latin typeface="Times New Roman"/>
                <a:cs typeface="Times New Roman"/>
              </a:rPr>
              <a:t>only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the users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 of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the data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on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that shard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will </a:t>
            </a:r>
            <a:r>
              <a:rPr sz="2176" spc="-18" dirty="0">
                <a:solidFill>
                  <a:srgbClr val="FF0000"/>
                </a:solidFill>
                <a:latin typeface="Times New Roman"/>
                <a:cs typeface="Times New Roman"/>
              </a:rPr>
              <a:t>suffer,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which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is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however not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that much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!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lang="en-IN"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      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Furthermore, we notice that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clusters often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use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less reliable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machines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than those adopted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single-server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solutions,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therefore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node 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failures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can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more frequent. So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 practice,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sharding alone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likely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decrease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resilience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206719" indent="-343188" algn="just" defTabSz="829178">
              <a:lnSpc>
                <a:spcPts val="2376"/>
              </a:lnSpc>
              <a:spcBef>
                <a:spcPts val="1645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Many NoSQL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databases 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offer </a:t>
            </a:r>
            <a:r>
              <a:rPr sz="2176" b="1" spc="9" dirty="0">
                <a:solidFill>
                  <a:prstClr val="black"/>
                </a:solidFill>
                <a:latin typeface="Times New Roman"/>
                <a:cs typeface="Times New Roman"/>
              </a:rPr>
              <a:t>auto-sharding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, where the </a:t>
            </a:r>
            <a:r>
              <a:rPr sz="2176" spc="9" dirty="0">
                <a:solidFill>
                  <a:srgbClr val="0070C0"/>
                </a:solidFill>
                <a:latin typeface="Times New Roman"/>
                <a:cs typeface="Times New Roman"/>
              </a:rPr>
              <a:t>database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takes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responsibility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allocating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data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shards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ensuring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data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access</a:t>
            </a:r>
            <a:r>
              <a:rPr sz="2176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goes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the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right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shard</a:t>
            </a:r>
            <a:endParaRPr sz="2176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pc="14" dirty="0">
                <a:solidFill>
                  <a:prstClr val="black"/>
                </a:solidFill>
              </a:rPr>
              <a:pPr marL="36852" defTabSz="829178">
                <a:lnSpc>
                  <a:spcPts val="1442"/>
                </a:lnSpc>
              </a:pPr>
              <a:t>9</a:t>
            </a:fld>
            <a:endParaRPr spc="14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3871</Words>
  <Application>Microsoft Office PowerPoint</Application>
  <PresentationFormat>Widescreen</PresentationFormat>
  <Paragraphs>283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Arial MT</vt:lpstr>
      <vt:lpstr>Calibri</vt:lpstr>
      <vt:lpstr>Times New Roman</vt:lpstr>
      <vt:lpstr>Wingdings</vt:lpstr>
      <vt:lpstr>1_Office Theme</vt:lpstr>
      <vt:lpstr>   NoSQL Databases (18CS823)  (Module 2) </vt:lpstr>
      <vt:lpstr>NoSQL databases: Aggregated DBs</vt:lpstr>
      <vt:lpstr>PowerPoint Presentation</vt:lpstr>
      <vt:lpstr>Distribution Models</vt:lpstr>
      <vt:lpstr>PowerPoint Presentation</vt:lpstr>
      <vt:lpstr>Single Server</vt:lpstr>
      <vt:lpstr>Sharding</vt:lpstr>
      <vt:lpstr>Sharding</vt:lpstr>
      <vt:lpstr>Sharding</vt:lpstr>
      <vt:lpstr>Master-slave replication</vt:lpstr>
      <vt:lpstr>Master-slave replication</vt:lpstr>
      <vt:lpstr>Master-slave replication</vt:lpstr>
      <vt:lpstr>Peer-to-peer replication</vt:lpstr>
      <vt:lpstr>Peer-to-peer replication</vt:lpstr>
      <vt:lpstr>Peer-to-peer replication</vt:lpstr>
      <vt:lpstr>Sharding with Master-slave replication</vt:lpstr>
      <vt:lpstr>Sharding with P2P replication</vt:lpstr>
      <vt:lpstr>NoSQL databases: Aggregated DBs</vt:lpstr>
      <vt:lpstr>Consistency</vt:lpstr>
      <vt:lpstr>Consistency</vt:lpstr>
      <vt:lpstr>PowerPoint Presentation</vt:lpstr>
      <vt:lpstr>  Consistency – Isolation in RDBMSs </vt:lpstr>
      <vt:lpstr>Consistency in NoSQL DBs</vt:lpstr>
      <vt:lpstr>Update consistency</vt:lpstr>
      <vt:lpstr>  RW - example  In this example, we want to check whether X+Y+Z=100</vt:lpstr>
      <vt:lpstr>PowerPoint Presentation</vt:lpstr>
      <vt:lpstr>PowerPoint Presentation</vt:lpstr>
      <vt:lpstr>PowerPoint Presentation</vt:lpstr>
      <vt:lpstr>Read consistency</vt:lpstr>
      <vt:lpstr>PowerPoint Presentation</vt:lpstr>
      <vt:lpstr>PowerPoint Presentation</vt:lpstr>
      <vt:lpstr>  Replication consistency </vt:lpstr>
      <vt:lpstr>Eventually consistent</vt:lpstr>
      <vt:lpstr>Session consistency</vt:lpstr>
      <vt:lpstr>Session consistency</vt:lpstr>
      <vt:lpstr>Relaxing consistency</vt:lpstr>
      <vt:lpstr>Properties of shared data systems</vt:lpstr>
      <vt:lpstr>Network partitions</vt:lpstr>
      <vt:lpstr>(simple) CA systems</vt:lpstr>
      <vt:lpstr>The CAP Theorem</vt:lpstr>
      <vt:lpstr>The CAP Theorem - observations</vt:lpstr>
      <vt:lpstr>Example</vt:lpstr>
      <vt:lpstr>Example</vt:lpstr>
      <vt:lpstr>PowerPoint Presentation</vt:lpstr>
      <vt:lpstr>Relaxing consistency</vt:lpstr>
      <vt:lpstr>BASE</vt:lpstr>
      <vt:lpstr>CAP theorem - conclusions</vt:lpstr>
      <vt:lpstr>CAP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 approach: Quorums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NoSQL Databases (18CS823)  (Module 2) </dc:title>
  <dc:creator>Ancy Cherian</dc:creator>
  <cp:lastModifiedBy>Ancy Cherian</cp:lastModifiedBy>
  <cp:revision>1</cp:revision>
  <dcterms:created xsi:type="dcterms:W3CDTF">2023-06-06T06:04:24Z</dcterms:created>
  <dcterms:modified xsi:type="dcterms:W3CDTF">2023-06-06T06:07:54Z</dcterms:modified>
</cp:coreProperties>
</file>